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5"/>
  </p:notesMasterIdLst>
  <p:sldIdLst>
    <p:sldId id="290" r:id="rId2"/>
    <p:sldId id="319" r:id="rId3"/>
    <p:sldId id="331" r:id="rId4"/>
    <p:sldId id="332" r:id="rId5"/>
    <p:sldId id="333" r:id="rId6"/>
    <p:sldId id="320" r:id="rId7"/>
    <p:sldId id="321" r:id="rId8"/>
    <p:sldId id="323" r:id="rId9"/>
    <p:sldId id="340" r:id="rId10"/>
    <p:sldId id="324" r:id="rId11"/>
    <p:sldId id="322" r:id="rId12"/>
    <p:sldId id="325" r:id="rId13"/>
    <p:sldId id="334" r:id="rId14"/>
    <p:sldId id="336" r:id="rId15"/>
    <p:sldId id="339" r:id="rId16"/>
    <p:sldId id="335" r:id="rId17"/>
    <p:sldId id="337" r:id="rId18"/>
    <p:sldId id="338" r:id="rId19"/>
    <p:sldId id="326" r:id="rId20"/>
    <p:sldId id="327" r:id="rId21"/>
    <p:sldId id="328" r:id="rId22"/>
    <p:sldId id="330" r:id="rId23"/>
    <p:sldId id="316"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Lst>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CD0B"/>
    <a:srgbClr val="F3D80D"/>
    <a:srgbClr val="A8A9AD"/>
    <a:srgbClr val="006C6F"/>
    <a:srgbClr val="009999"/>
    <a:srgbClr val="66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4689" autoAdjust="0"/>
  </p:normalViewPr>
  <p:slideViewPr>
    <p:cSldViewPr>
      <p:cViewPr varScale="1">
        <p:scale>
          <a:sx n="83" d="100"/>
          <a:sy n="83" d="100"/>
        </p:scale>
        <p:origin x="160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06" y="-84"/>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73D7CB8-4309-42FC-BB7E-7F03154F750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hu-HU"/>
          </a:p>
        </p:txBody>
      </p:sp>
      <p:sp>
        <p:nvSpPr>
          <p:cNvPr id="40963" name="Rectangle 3">
            <a:extLst>
              <a:ext uri="{FF2B5EF4-FFF2-40B4-BE49-F238E27FC236}">
                <a16:creationId xmlns:a16="http://schemas.microsoft.com/office/drawing/2014/main" id="{A6DCF8A3-B78E-471A-B04B-F95007D5476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hu-HU"/>
          </a:p>
        </p:txBody>
      </p:sp>
      <p:sp>
        <p:nvSpPr>
          <p:cNvPr id="2052" name="Rectangle 4">
            <a:extLst>
              <a:ext uri="{FF2B5EF4-FFF2-40B4-BE49-F238E27FC236}">
                <a16:creationId xmlns:a16="http://schemas.microsoft.com/office/drawing/2014/main" id="{1141881E-68A5-4A0C-ABBE-86B1E44ADF4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a:extLst>
              <a:ext uri="{FF2B5EF4-FFF2-40B4-BE49-F238E27FC236}">
                <a16:creationId xmlns:a16="http://schemas.microsoft.com/office/drawing/2014/main" id="{D04F082C-F62E-4398-9487-38E315C6AF2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40966" name="Rectangle 6">
            <a:extLst>
              <a:ext uri="{FF2B5EF4-FFF2-40B4-BE49-F238E27FC236}">
                <a16:creationId xmlns:a16="http://schemas.microsoft.com/office/drawing/2014/main" id="{186AF535-295F-48B0-8FF3-E69C0098ED8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hu-HU"/>
          </a:p>
        </p:txBody>
      </p:sp>
      <p:sp>
        <p:nvSpPr>
          <p:cNvPr id="40967" name="Rectangle 7">
            <a:extLst>
              <a:ext uri="{FF2B5EF4-FFF2-40B4-BE49-F238E27FC236}">
                <a16:creationId xmlns:a16="http://schemas.microsoft.com/office/drawing/2014/main" id="{C17D416A-2489-4C1D-87B8-5AC65ED14F4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C6517AC-3064-4593-8D0F-B4FD8BA3228A}"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akép helye 1">
            <a:extLst>
              <a:ext uri="{FF2B5EF4-FFF2-40B4-BE49-F238E27FC236}">
                <a16:creationId xmlns:a16="http://schemas.microsoft.com/office/drawing/2014/main" id="{5AFC9599-85CD-4862-8BBB-31EB054B2C1D}"/>
              </a:ext>
            </a:extLst>
          </p:cNvPr>
          <p:cNvSpPr>
            <a:spLocks noGrp="1" noRot="1" noChangeAspect="1" noChangeArrowheads="1" noTextEdit="1"/>
          </p:cNvSpPr>
          <p:nvPr>
            <p:ph type="sldImg"/>
          </p:nvPr>
        </p:nvSpPr>
        <p:spPr>
          <a:ln/>
        </p:spPr>
      </p:sp>
      <p:sp>
        <p:nvSpPr>
          <p:cNvPr id="9219" name="Jegyzetek helye 2">
            <a:extLst>
              <a:ext uri="{FF2B5EF4-FFF2-40B4-BE49-F238E27FC236}">
                <a16:creationId xmlns:a16="http://schemas.microsoft.com/office/drawing/2014/main" id="{C7948C74-D1B7-44A5-80D8-A825B4C1D4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latin typeface="Arial" panose="020B0604020202020204" pitchFamily="34" charset="0"/>
            </a:endParaRPr>
          </a:p>
        </p:txBody>
      </p:sp>
      <p:sp>
        <p:nvSpPr>
          <p:cNvPr id="9220" name="Dia számának helye 3">
            <a:extLst>
              <a:ext uri="{FF2B5EF4-FFF2-40B4-BE49-F238E27FC236}">
                <a16:creationId xmlns:a16="http://schemas.microsoft.com/office/drawing/2014/main" id="{9A88AB16-4EE3-415B-9408-820114FF94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F1518E-CB44-4316-AD96-BABCDAAE9332}" type="slidenum">
              <a:rPr lang="hu-HU" altLang="hu-HU" smtClean="0"/>
              <a:pPr/>
              <a:t>6</a:t>
            </a:fld>
            <a:endParaRPr lang="hu-HU" alt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kép helye 1">
            <a:extLst>
              <a:ext uri="{FF2B5EF4-FFF2-40B4-BE49-F238E27FC236}">
                <a16:creationId xmlns:a16="http://schemas.microsoft.com/office/drawing/2014/main" id="{F7A43FC8-025F-4C7D-BC37-133F99CD8C53}"/>
              </a:ext>
            </a:extLst>
          </p:cNvPr>
          <p:cNvSpPr>
            <a:spLocks noGrp="1" noRot="1" noChangeAspect="1" noChangeArrowheads="1" noTextEdit="1"/>
          </p:cNvSpPr>
          <p:nvPr>
            <p:ph type="sldImg"/>
          </p:nvPr>
        </p:nvSpPr>
        <p:spPr>
          <a:ln/>
        </p:spPr>
      </p:sp>
      <p:sp>
        <p:nvSpPr>
          <p:cNvPr id="22531" name="Jegyzetek helye 2">
            <a:extLst>
              <a:ext uri="{FF2B5EF4-FFF2-40B4-BE49-F238E27FC236}">
                <a16:creationId xmlns:a16="http://schemas.microsoft.com/office/drawing/2014/main" id="{FAF72EE8-1CAB-432D-AC85-A306E0CF6D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latin typeface="Arial" panose="020B0604020202020204" pitchFamily="34" charset="0"/>
              </a:rPr>
              <a:t>Ide még fotó, OMNIa</a:t>
            </a:r>
          </a:p>
        </p:txBody>
      </p:sp>
      <p:sp>
        <p:nvSpPr>
          <p:cNvPr id="22532" name="Dia számának helye 3">
            <a:extLst>
              <a:ext uri="{FF2B5EF4-FFF2-40B4-BE49-F238E27FC236}">
                <a16:creationId xmlns:a16="http://schemas.microsoft.com/office/drawing/2014/main" id="{E861F1A6-8CEC-4C6C-87C1-F2BB6802D1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6CF828-2AEF-4D2C-9B22-F86B2D5DA6C8}" type="slidenum">
              <a:rPr lang="hu-HU" altLang="hu-HU" smtClean="0"/>
              <a:pPr/>
              <a:t>18</a:t>
            </a:fld>
            <a:endParaRPr lang="hu-HU" alt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kép helye 1">
            <a:extLst>
              <a:ext uri="{FF2B5EF4-FFF2-40B4-BE49-F238E27FC236}">
                <a16:creationId xmlns:a16="http://schemas.microsoft.com/office/drawing/2014/main" id="{225BFEEE-C89A-4C1F-9FF8-76BF4785C191}"/>
              </a:ext>
            </a:extLst>
          </p:cNvPr>
          <p:cNvSpPr>
            <a:spLocks noGrp="1" noRot="1" noChangeAspect="1" noChangeArrowheads="1" noTextEdit="1"/>
          </p:cNvSpPr>
          <p:nvPr>
            <p:ph type="sldImg"/>
          </p:nvPr>
        </p:nvSpPr>
        <p:spPr>
          <a:ln/>
        </p:spPr>
      </p:sp>
      <p:sp>
        <p:nvSpPr>
          <p:cNvPr id="26627" name="Jegyzetek helye 2">
            <a:extLst>
              <a:ext uri="{FF2B5EF4-FFF2-40B4-BE49-F238E27FC236}">
                <a16:creationId xmlns:a16="http://schemas.microsoft.com/office/drawing/2014/main" id="{9A4345FD-9C35-4189-B085-ED7B8CB237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latin typeface="Arial" panose="020B0604020202020204" pitchFamily="34" charset="0"/>
            </a:endParaRPr>
          </a:p>
        </p:txBody>
      </p:sp>
      <p:sp>
        <p:nvSpPr>
          <p:cNvPr id="26628" name="Dia számának helye 3">
            <a:extLst>
              <a:ext uri="{FF2B5EF4-FFF2-40B4-BE49-F238E27FC236}">
                <a16:creationId xmlns:a16="http://schemas.microsoft.com/office/drawing/2014/main" id="{1B00ED40-3806-47BC-965D-E1848144DF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2FA68E2-1F6A-45F3-AF89-20BD783A5837}" type="slidenum">
              <a:rPr lang="hu-HU" altLang="hu-HU" smtClean="0"/>
              <a:pPr/>
              <a:t>21</a:t>
            </a:fld>
            <a:endParaRPr lang="hu-HU" alt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D8D17A4-11D1-4081-9A8A-6B7C75310E2F}"/>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A87CFE75-C66A-4660-948C-3B6335D615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a:extLst>
              <a:ext uri="{FF2B5EF4-FFF2-40B4-BE49-F238E27FC236}">
                <a16:creationId xmlns:a16="http://schemas.microsoft.com/office/drawing/2014/main" id="{A51273C4-B154-4B86-908E-B5FBE4CB9EC0}"/>
              </a:ext>
            </a:extLst>
          </p:cNvPr>
          <p:cNvSpPr>
            <a:spLocks noGrp="1"/>
          </p:cNvSpPr>
          <p:nvPr>
            <p:ph type="dt" sz="half" idx="10"/>
          </p:nvPr>
        </p:nvSpPr>
        <p:spPr/>
        <p:txBody>
          <a:bodyPr/>
          <a:lstStyle>
            <a:lvl1pPr>
              <a:defRPr/>
            </a:lvl1pPr>
          </a:lstStyle>
          <a:p>
            <a:pPr>
              <a:defRPr/>
            </a:pPr>
            <a:endParaRPr lang="cs-CZ"/>
          </a:p>
        </p:txBody>
      </p:sp>
      <p:sp>
        <p:nvSpPr>
          <p:cNvPr id="5" name="Élőláb helye 4">
            <a:extLst>
              <a:ext uri="{FF2B5EF4-FFF2-40B4-BE49-F238E27FC236}">
                <a16:creationId xmlns:a16="http://schemas.microsoft.com/office/drawing/2014/main" id="{C39254FA-B3E0-4A85-9BB9-DC0DD618FDFA}"/>
              </a:ext>
            </a:extLst>
          </p:cNvPr>
          <p:cNvSpPr>
            <a:spLocks noGrp="1"/>
          </p:cNvSpPr>
          <p:nvPr>
            <p:ph type="ftr" sz="quarter" idx="11"/>
          </p:nvPr>
        </p:nvSpPr>
        <p:spPr/>
        <p:txBody>
          <a:bodyPr/>
          <a:lstStyle>
            <a:lvl1pPr>
              <a:defRPr/>
            </a:lvl1pPr>
          </a:lstStyle>
          <a:p>
            <a:pPr>
              <a:defRPr/>
            </a:pPr>
            <a:endParaRPr lang="cs-CZ"/>
          </a:p>
        </p:txBody>
      </p:sp>
      <p:sp>
        <p:nvSpPr>
          <p:cNvPr id="6" name="Dia számának helye 5">
            <a:extLst>
              <a:ext uri="{FF2B5EF4-FFF2-40B4-BE49-F238E27FC236}">
                <a16:creationId xmlns:a16="http://schemas.microsoft.com/office/drawing/2014/main" id="{D4EB0AEA-5CED-4985-9898-CF5AE3C60D27}"/>
              </a:ext>
            </a:extLst>
          </p:cNvPr>
          <p:cNvSpPr>
            <a:spLocks noGrp="1"/>
          </p:cNvSpPr>
          <p:nvPr>
            <p:ph type="sldNum" sz="quarter" idx="12"/>
          </p:nvPr>
        </p:nvSpPr>
        <p:spPr/>
        <p:txBody>
          <a:bodyPr/>
          <a:lstStyle>
            <a:lvl1pPr>
              <a:defRPr/>
            </a:lvl1pPr>
          </a:lstStyle>
          <a:p>
            <a:pPr>
              <a:defRPr/>
            </a:pPr>
            <a:fld id="{09A2ACAD-1999-4A70-94E3-58763C9B87EE}" type="slidenum">
              <a:rPr lang="cs-CZ" altLang="hu-HU"/>
              <a:pPr>
                <a:defRPr/>
              </a:pPr>
              <a:t>‹#›</a:t>
            </a:fld>
            <a:endParaRPr lang="cs-CZ" altLang="hu-HU"/>
          </a:p>
        </p:txBody>
      </p:sp>
    </p:spTree>
    <p:extLst>
      <p:ext uri="{BB962C8B-B14F-4D97-AF65-F5344CB8AC3E}">
        <p14:creationId xmlns:p14="http://schemas.microsoft.com/office/powerpoint/2010/main" val="18907506"/>
      </p:ext>
    </p:extLst>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9FC0F5CE-42BD-4D1D-8B70-3115199466B4}"/>
              </a:ext>
            </a:extLst>
          </p:cNvPr>
          <p:cNvSpPr>
            <a:spLocks noGrp="1"/>
          </p:cNvSpPr>
          <p:nvPr>
            <p:ph type="dt" sz="half" idx="10"/>
          </p:nvPr>
        </p:nvSpPr>
        <p:spPr/>
        <p:txBody>
          <a:bodyPr/>
          <a:lstStyle>
            <a:lvl1pPr>
              <a:defRPr/>
            </a:lvl1pPr>
          </a:lstStyle>
          <a:p>
            <a:pPr>
              <a:defRPr/>
            </a:pPr>
            <a:endParaRPr lang="cs-CZ"/>
          </a:p>
        </p:txBody>
      </p:sp>
      <p:sp>
        <p:nvSpPr>
          <p:cNvPr id="5" name="Élőláb helye 4">
            <a:extLst>
              <a:ext uri="{FF2B5EF4-FFF2-40B4-BE49-F238E27FC236}">
                <a16:creationId xmlns:a16="http://schemas.microsoft.com/office/drawing/2014/main" id="{04D8C634-B078-49F3-AEFB-18E925E1ABE6}"/>
              </a:ext>
            </a:extLst>
          </p:cNvPr>
          <p:cNvSpPr>
            <a:spLocks noGrp="1"/>
          </p:cNvSpPr>
          <p:nvPr>
            <p:ph type="ftr" sz="quarter" idx="11"/>
          </p:nvPr>
        </p:nvSpPr>
        <p:spPr/>
        <p:txBody>
          <a:bodyPr/>
          <a:lstStyle>
            <a:lvl1pPr>
              <a:defRPr/>
            </a:lvl1pPr>
          </a:lstStyle>
          <a:p>
            <a:pPr>
              <a:defRPr/>
            </a:pPr>
            <a:endParaRPr lang="cs-CZ"/>
          </a:p>
        </p:txBody>
      </p:sp>
      <p:sp>
        <p:nvSpPr>
          <p:cNvPr id="6" name="Dia számának helye 5">
            <a:extLst>
              <a:ext uri="{FF2B5EF4-FFF2-40B4-BE49-F238E27FC236}">
                <a16:creationId xmlns:a16="http://schemas.microsoft.com/office/drawing/2014/main" id="{A82FD817-9FCD-4969-B3FF-27F9E148CA53}"/>
              </a:ext>
            </a:extLst>
          </p:cNvPr>
          <p:cNvSpPr>
            <a:spLocks noGrp="1"/>
          </p:cNvSpPr>
          <p:nvPr>
            <p:ph type="sldNum" sz="quarter" idx="12"/>
          </p:nvPr>
        </p:nvSpPr>
        <p:spPr/>
        <p:txBody>
          <a:bodyPr/>
          <a:lstStyle>
            <a:lvl1pPr>
              <a:defRPr/>
            </a:lvl1pPr>
          </a:lstStyle>
          <a:p>
            <a:pPr>
              <a:defRPr/>
            </a:pPr>
            <a:fld id="{8155EF27-B529-4EE3-A921-B24958D29679}" type="slidenum">
              <a:rPr lang="cs-CZ" altLang="hu-HU"/>
              <a:pPr>
                <a:defRPr/>
              </a:pPr>
              <a:t>‹#›</a:t>
            </a:fld>
            <a:endParaRPr lang="cs-CZ" altLang="hu-HU"/>
          </a:p>
        </p:txBody>
      </p:sp>
    </p:spTree>
    <p:extLst>
      <p:ext uri="{BB962C8B-B14F-4D97-AF65-F5344CB8AC3E}">
        <p14:creationId xmlns:p14="http://schemas.microsoft.com/office/powerpoint/2010/main" val="1083830476"/>
      </p:ext>
    </p:extLst>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8740BCAA-C4E2-4737-B517-C8406D7A655E}"/>
              </a:ext>
            </a:extLst>
          </p:cNvPr>
          <p:cNvSpPr>
            <a:spLocks noGrp="1"/>
          </p:cNvSpPr>
          <p:nvPr>
            <p:ph type="dt" sz="half" idx="10"/>
          </p:nvPr>
        </p:nvSpPr>
        <p:spPr/>
        <p:txBody>
          <a:bodyPr/>
          <a:lstStyle>
            <a:lvl1pPr>
              <a:defRPr/>
            </a:lvl1pPr>
          </a:lstStyle>
          <a:p>
            <a:pPr>
              <a:defRPr/>
            </a:pPr>
            <a:endParaRPr lang="cs-CZ"/>
          </a:p>
        </p:txBody>
      </p:sp>
      <p:sp>
        <p:nvSpPr>
          <p:cNvPr id="5" name="Élőláb helye 4">
            <a:extLst>
              <a:ext uri="{FF2B5EF4-FFF2-40B4-BE49-F238E27FC236}">
                <a16:creationId xmlns:a16="http://schemas.microsoft.com/office/drawing/2014/main" id="{92530037-E91A-4A48-8D15-540C9C1EAFA1}"/>
              </a:ext>
            </a:extLst>
          </p:cNvPr>
          <p:cNvSpPr>
            <a:spLocks noGrp="1"/>
          </p:cNvSpPr>
          <p:nvPr>
            <p:ph type="ftr" sz="quarter" idx="11"/>
          </p:nvPr>
        </p:nvSpPr>
        <p:spPr/>
        <p:txBody>
          <a:bodyPr/>
          <a:lstStyle>
            <a:lvl1pPr>
              <a:defRPr/>
            </a:lvl1pPr>
          </a:lstStyle>
          <a:p>
            <a:pPr>
              <a:defRPr/>
            </a:pPr>
            <a:endParaRPr lang="cs-CZ"/>
          </a:p>
        </p:txBody>
      </p:sp>
      <p:sp>
        <p:nvSpPr>
          <p:cNvPr id="6" name="Dia számának helye 5">
            <a:extLst>
              <a:ext uri="{FF2B5EF4-FFF2-40B4-BE49-F238E27FC236}">
                <a16:creationId xmlns:a16="http://schemas.microsoft.com/office/drawing/2014/main" id="{DD74955C-1F98-4EC9-AA8D-871A773F4AEE}"/>
              </a:ext>
            </a:extLst>
          </p:cNvPr>
          <p:cNvSpPr>
            <a:spLocks noGrp="1"/>
          </p:cNvSpPr>
          <p:nvPr>
            <p:ph type="sldNum" sz="quarter" idx="12"/>
          </p:nvPr>
        </p:nvSpPr>
        <p:spPr/>
        <p:txBody>
          <a:bodyPr/>
          <a:lstStyle>
            <a:lvl1pPr>
              <a:defRPr/>
            </a:lvl1pPr>
          </a:lstStyle>
          <a:p>
            <a:pPr>
              <a:defRPr/>
            </a:pPr>
            <a:fld id="{9208AB6D-0A6F-47B8-81EF-F12DADCCBD72}" type="slidenum">
              <a:rPr lang="cs-CZ" altLang="hu-HU"/>
              <a:pPr>
                <a:defRPr/>
              </a:pPr>
              <a:t>‹#›</a:t>
            </a:fld>
            <a:endParaRPr lang="cs-CZ" altLang="hu-HU"/>
          </a:p>
        </p:txBody>
      </p:sp>
    </p:spTree>
    <p:extLst>
      <p:ext uri="{BB962C8B-B14F-4D97-AF65-F5344CB8AC3E}">
        <p14:creationId xmlns:p14="http://schemas.microsoft.com/office/powerpoint/2010/main" val="4286841151"/>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4BF9414-2275-49C9-84FB-448093BEEF25}"/>
              </a:ext>
            </a:extLst>
          </p:cNvPr>
          <p:cNvSpPr>
            <a:spLocks noGrp="1"/>
          </p:cNvSpPr>
          <p:nvPr>
            <p:ph type="dt" sz="half" idx="10"/>
          </p:nvPr>
        </p:nvSpPr>
        <p:spPr/>
        <p:txBody>
          <a:bodyPr/>
          <a:lstStyle>
            <a:lvl1pPr>
              <a:defRPr/>
            </a:lvl1pPr>
          </a:lstStyle>
          <a:p>
            <a:pPr>
              <a:defRPr/>
            </a:pPr>
            <a:endParaRPr lang="cs-CZ"/>
          </a:p>
        </p:txBody>
      </p:sp>
      <p:sp>
        <p:nvSpPr>
          <p:cNvPr id="5" name="Élőláb helye 4">
            <a:extLst>
              <a:ext uri="{FF2B5EF4-FFF2-40B4-BE49-F238E27FC236}">
                <a16:creationId xmlns:a16="http://schemas.microsoft.com/office/drawing/2014/main" id="{74B29DFB-F349-43F1-AB23-E66C14709207}"/>
              </a:ext>
            </a:extLst>
          </p:cNvPr>
          <p:cNvSpPr>
            <a:spLocks noGrp="1"/>
          </p:cNvSpPr>
          <p:nvPr>
            <p:ph type="ftr" sz="quarter" idx="11"/>
          </p:nvPr>
        </p:nvSpPr>
        <p:spPr/>
        <p:txBody>
          <a:bodyPr/>
          <a:lstStyle>
            <a:lvl1pPr>
              <a:defRPr/>
            </a:lvl1pPr>
          </a:lstStyle>
          <a:p>
            <a:pPr>
              <a:defRPr/>
            </a:pPr>
            <a:endParaRPr lang="cs-CZ"/>
          </a:p>
        </p:txBody>
      </p:sp>
      <p:sp>
        <p:nvSpPr>
          <p:cNvPr id="6" name="Dia számának helye 5">
            <a:extLst>
              <a:ext uri="{FF2B5EF4-FFF2-40B4-BE49-F238E27FC236}">
                <a16:creationId xmlns:a16="http://schemas.microsoft.com/office/drawing/2014/main" id="{83326DFA-AE8E-4F8D-AAEC-0AAB1E2B7884}"/>
              </a:ext>
            </a:extLst>
          </p:cNvPr>
          <p:cNvSpPr>
            <a:spLocks noGrp="1"/>
          </p:cNvSpPr>
          <p:nvPr>
            <p:ph type="sldNum" sz="quarter" idx="12"/>
          </p:nvPr>
        </p:nvSpPr>
        <p:spPr/>
        <p:txBody>
          <a:bodyPr/>
          <a:lstStyle>
            <a:lvl1pPr>
              <a:defRPr/>
            </a:lvl1pPr>
          </a:lstStyle>
          <a:p>
            <a:pPr>
              <a:defRPr/>
            </a:pPr>
            <a:fld id="{9DF68711-8ECC-492B-A924-B48927FA7CD1}" type="slidenum">
              <a:rPr lang="cs-CZ" altLang="hu-HU"/>
              <a:pPr>
                <a:defRPr/>
              </a:pPr>
              <a:t>‹#›</a:t>
            </a:fld>
            <a:endParaRPr lang="cs-CZ" altLang="hu-HU"/>
          </a:p>
        </p:txBody>
      </p:sp>
    </p:spTree>
    <p:extLst>
      <p:ext uri="{BB962C8B-B14F-4D97-AF65-F5344CB8AC3E}">
        <p14:creationId xmlns:p14="http://schemas.microsoft.com/office/powerpoint/2010/main" val="3741424929"/>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3B877008-D2B7-463F-B4AD-322EC2642AE9}"/>
              </a:ext>
            </a:extLst>
          </p:cNvPr>
          <p:cNvSpPr>
            <a:spLocks noGrp="1"/>
          </p:cNvSpPr>
          <p:nvPr>
            <p:ph type="dt" sz="half" idx="10"/>
          </p:nvPr>
        </p:nvSpPr>
        <p:spPr/>
        <p:txBody>
          <a:bodyPr/>
          <a:lstStyle>
            <a:lvl1pPr>
              <a:defRPr/>
            </a:lvl1pPr>
          </a:lstStyle>
          <a:p>
            <a:pPr>
              <a:defRPr/>
            </a:pPr>
            <a:endParaRPr lang="cs-CZ"/>
          </a:p>
        </p:txBody>
      </p:sp>
      <p:sp>
        <p:nvSpPr>
          <p:cNvPr id="5" name="Élőláb helye 4">
            <a:extLst>
              <a:ext uri="{FF2B5EF4-FFF2-40B4-BE49-F238E27FC236}">
                <a16:creationId xmlns:a16="http://schemas.microsoft.com/office/drawing/2014/main" id="{D1AA59D6-4505-4FEB-9338-4343698B375C}"/>
              </a:ext>
            </a:extLst>
          </p:cNvPr>
          <p:cNvSpPr>
            <a:spLocks noGrp="1"/>
          </p:cNvSpPr>
          <p:nvPr>
            <p:ph type="ftr" sz="quarter" idx="11"/>
          </p:nvPr>
        </p:nvSpPr>
        <p:spPr/>
        <p:txBody>
          <a:bodyPr/>
          <a:lstStyle>
            <a:lvl1pPr>
              <a:defRPr/>
            </a:lvl1pPr>
          </a:lstStyle>
          <a:p>
            <a:pPr>
              <a:defRPr/>
            </a:pPr>
            <a:endParaRPr lang="cs-CZ"/>
          </a:p>
        </p:txBody>
      </p:sp>
      <p:sp>
        <p:nvSpPr>
          <p:cNvPr id="6" name="Dia számának helye 5">
            <a:extLst>
              <a:ext uri="{FF2B5EF4-FFF2-40B4-BE49-F238E27FC236}">
                <a16:creationId xmlns:a16="http://schemas.microsoft.com/office/drawing/2014/main" id="{35158576-1349-4FFD-B40C-954A8AAB6785}"/>
              </a:ext>
            </a:extLst>
          </p:cNvPr>
          <p:cNvSpPr>
            <a:spLocks noGrp="1"/>
          </p:cNvSpPr>
          <p:nvPr>
            <p:ph type="sldNum" sz="quarter" idx="12"/>
          </p:nvPr>
        </p:nvSpPr>
        <p:spPr/>
        <p:txBody>
          <a:bodyPr/>
          <a:lstStyle>
            <a:lvl1pPr>
              <a:defRPr/>
            </a:lvl1pPr>
          </a:lstStyle>
          <a:p>
            <a:pPr>
              <a:defRPr/>
            </a:pPr>
            <a:fld id="{66FE68EA-551B-4E57-B6AE-0C7437893BBC}" type="slidenum">
              <a:rPr lang="cs-CZ" altLang="hu-HU"/>
              <a:pPr>
                <a:defRPr/>
              </a:pPr>
              <a:t>‹#›</a:t>
            </a:fld>
            <a:endParaRPr lang="cs-CZ" altLang="hu-HU"/>
          </a:p>
        </p:txBody>
      </p:sp>
    </p:spTree>
    <p:extLst>
      <p:ext uri="{BB962C8B-B14F-4D97-AF65-F5344CB8AC3E}">
        <p14:creationId xmlns:p14="http://schemas.microsoft.com/office/powerpoint/2010/main" val="305931617"/>
      </p:ext>
    </p:extLst>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3">
            <a:extLst>
              <a:ext uri="{FF2B5EF4-FFF2-40B4-BE49-F238E27FC236}">
                <a16:creationId xmlns:a16="http://schemas.microsoft.com/office/drawing/2014/main" id="{006E2282-E958-450A-9EF6-F2A41A70F174}"/>
              </a:ext>
            </a:extLst>
          </p:cNvPr>
          <p:cNvSpPr>
            <a:spLocks noGrp="1"/>
          </p:cNvSpPr>
          <p:nvPr>
            <p:ph type="dt" sz="half" idx="10"/>
          </p:nvPr>
        </p:nvSpPr>
        <p:spPr/>
        <p:txBody>
          <a:bodyPr/>
          <a:lstStyle>
            <a:lvl1pPr>
              <a:defRPr/>
            </a:lvl1pPr>
          </a:lstStyle>
          <a:p>
            <a:pPr>
              <a:defRPr/>
            </a:pPr>
            <a:endParaRPr lang="cs-CZ"/>
          </a:p>
        </p:txBody>
      </p:sp>
      <p:sp>
        <p:nvSpPr>
          <p:cNvPr id="6" name="Élőláb helye 4">
            <a:extLst>
              <a:ext uri="{FF2B5EF4-FFF2-40B4-BE49-F238E27FC236}">
                <a16:creationId xmlns:a16="http://schemas.microsoft.com/office/drawing/2014/main" id="{A2A970DD-91D9-4C74-B9A2-14250C6D5ED3}"/>
              </a:ext>
            </a:extLst>
          </p:cNvPr>
          <p:cNvSpPr>
            <a:spLocks noGrp="1"/>
          </p:cNvSpPr>
          <p:nvPr>
            <p:ph type="ftr" sz="quarter" idx="11"/>
          </p:nvPr>
        </p:nvSpPr>
        <p:spPr/>
        <p:txBody>
          <a:bodyPr/>
          <a:lstStyle>
            <a:lvl1pPr>
              <a:defRPr/>
            </a:lvl1pPr>
          </a:lstStyle>
          <a:p>
            <a:pPr>
              <a:defRPr/>
            </a:pPr>
            <a:endParaRPr lang="cs-CZ"/>
          </a:p>
        </p:txBody>
      </p:sp>
      <p:sp>
        <p:nvSpPr>
          <p:cNvPr id="7" name="Dia számának helye 5">
            <a:extLst>
              <a:ext uri="{FF2B5EF4-FFF2-40B4-BE49-F238E27FC236}">
                <a16:creationId xmlns:a16="http://schemas.microsoft.com/office/drawing/2014/main" id="{F7151861-9483-433B-BCBF-FE995AC8DD31}"/>
              </a:ext>
            </a:extLst>
          </p:cNvPr>
          <p:cNvSpPr>
            <a:spLocks noGrp="1"/>
          </p:cNvSpPr>
          <p:nvPr>
            <p:ph type="sldNum" sz="quarter" idx="12"/>
          </p:nvPr>
        </p:nvSpPr>
        <p:spPr/>
        <p:txBody>
          <a:bodyPr/>
          <a:lstStyle>
            <a:lvl1pPr>
              <a:defRPr/>
            </a:lvl1pPr>
          </a:lstStyle>
          <a:p>
            <a:pPr>
              <a:defRPr/>
            </a:pPr>
            <a:fld id="{8E4E5117-D121-4D52-980A-7EF32243877C}" type="slidenum">
              <a:rPr lang="cs-CZ" altLang="hu-HU"/>
              <a:pPr>
                <a:defRPr/>
              </a:pPr>
              <a:t>‹#›</a:t>
            </a:fld>
            <a:endParaRPr lang="cs-CZ" altLang="hu-HU"/>
          </a:p>
        </p:txBody>
      </p:sp>
    </p:spTree>
    <p:extLst>
      <p:ext uri="{BB962C8B-B14F-4D97-AF65-F5344CB8AC3E}">
        <p14:creationId xmlns:p14="http://schemas.microsoft.com/office/powerpoint/2010/main" val="3500690999"/>
      </p:ext>
    </p:extLst>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3">
            <a:extLst>
              <a:ext uri="{FF2B5EF4-FFF2-40B4-BE49-F238E27FC236}">
                <a16:creationId xmlns:a16="http://schemas.microsoft.com/office/drawing/2014/main" id="{7B399D6C-FE8E-4CA6-99E4-8D57A7D6C410}"/>
              </a:ext>
            </a:extLst>
          </p:cNvPr>
          <p:cNvSpPr>
            <a:spLocks noGrp="1"/>
          </p:cNvSpPr>
          <p:nvPr>
            <p:ph type="dt" sz="half" idx="10"/>
          </p:nvPr>
        </p:nvSpPr>
        <p:spPr/>
        <p:txBody>
          <a:bodyPr/>
          <a:lstStyle>
            <a:lvl1pPr>
              <a:defRPr/>
            </a:lvl1pPr>
          </a:lstStyle>
          <a:p>
            <a:pPr>
              <a:defRPr/>
            </a:pPr>
            <a:endParaRPr lang="cs-CZ"/>
          </a:p>
        </p:txBody>
      </p:sp>
      <p:sp>
        <p:nvSpPr>
          <p:cNvPr id="8" name="Élőláb helye 4">
            <a:extLst>
              <a:ext uri="{FF2B5EF4-FFF2-40B4-BE49-F238E27FC236}">
                <a16:creationId xmlns:a16="http://schemas.microsoft.com/office/drawing/2014/main" id="{5E5F1E9F-F0EA-4232-B6FE-9994C74972F0}"/>
              </a:ext>
            </a:extLst>
          </p:cNvPr>
          <p:cNvSpPr>
            <a:spLocks noGrp="1"/>
          </p:cNvSpPr>
          <p:nvPr>
            <p:ph type="ftr" sz="quarter" idx="11"/>
          </p:nvPr>
        </p:nvSpPr>
        <p:spPr/>
        <p:txBody>
          <a:bodyPr/>
          <a:lstStyle>
            <a:lvl1pPr>
              <a:defRPr/>
            </a:lvl1pPr>
          </a:lstStyle>
          <a:p>
            <a:pPr>
              <a:defRPr/>
            </a:pPr>
            <a:endParaRPr lang="cs-CZ"/>
          </a:p>
        </p:txBody>
      </p:sp>
      <p:sp>
        <p:nvSpPr>
          <p:cNvPr id="9" name="Dia számának helye 5">
            <a:extLst>
              <a:ext uri="{FF2B5EF4-FFF2-40B4-BE49-F238E27FC236}">
                <a16:creationId xmlns:a16="http://schemas.microsoft.com/office/drawing/2014/main" id="{FE06B16A-3659-4B4B-96E6-2A409CE601FD}"/>
              </a:ext>
            </a:extLst>
          </p:cNvPr>
          <p:cNvSpPr>
            <a:spLocks noGrp="1"/>
          </p:cNvSpPr>
          <p:nvPr>
            <p:ph type="sldNum" sz="quarter" idx="12"/>
          </p:nvPr>
        </p:nvSpPr>
        <p:spPr/>
        <p:txBody>
          <a:bodyPr/>
          <a:lstStyle>
            <a:lvl1pPr>
              <a:defRPr/>
            </a:lvl1pPr>
          </a:lstStyle>
          <a:p>
            <a:pPr>
              <a:defRPr/>
            </a:pPr>
            <a:fld id="{8E08E262-1D39-4EEE-92EB-0F5CAF37979C}" type="slidenum">
              <a:rPr lang="cs-CZ" altLang="hu-HU"/>
              <a:pPr>
                <a:defRPr/>
              </a:pPr>
              <a:t>‹#›</a:t>
            </a:fld>
            <a:endParaRPr lang="cs-CZ" altLang="hu-HU"/>
          </a:p>
        </p:txBody>
      </p:sp>
    </p:spTree>
    <p:extLst>
      <p:ext uri="{BB962C8B-B14F-4D97-AF65-F5344CB8AC3E}">
        <p14:creationId xmlns:p14="http://schemas.microsoft.com/office/powerpoint/2010/main" val="2913351112"/>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3">
            <a:extLst>
              <a:ext uri="{FF2B5EF4-FFF2-40B4-BE49-F238E27FC236}">
                <a16:creationId xmlns:a16="http://schemas.microsoft.com/office/drawing/2014/main" id="{B1EFA2E8-A020-4EF5-9575-86BE11003A5D}"/>
              </a:ext>
            </a:extLst>
          </p:cNvPr>
          <p:cNvSpPr>
            <a:spLocks noGrp="1"/>
          </p:cNvSpPr>
          <p:nvPr>
            <p:ph type="dt" sz="half" idx="10"/>
          </p:nvPr>
        </p:nvSpPr>
        <p:spPr/>
        <p:txBody>
          <a:bodyPr/>
          <a:lstStyle>
            <a:lvl1pPr>
              <a:defRPr/>
            </a:lvl1pPr>
          </a:lstStyle>
          <a:p>
            <a:pPr>
              <a:defRPr/>
            </a:pPr>
            <a:endParaRPr lang="cs-CZ"/>
          </a:p>
        </p:txBody>
      </p:sp>
      <p:sp>
        <p:nvSpPr>
          <p:cNvPr id="4" name="Élőláb helye 4">
            <a:extLst>
              <a:ext uri="{FF2B5EF4-FFF2-40B4-BE49-F238E27FC236}">
                <a16:creationId xmlns:a16="http://schemas.microsoft.com/office/drawing/2014/main" id="{C732E34D-F2C9-4293-87A2-B50420755D3E}"/>
              </a:ext>
            </a:extLst>
          </p:cNvPr>
          <p:cNvSpPr>
            <a:spLocks noGrp="1"/>
          </p:cNvSpPr>
          <p:nvPr>
            <p:ph type="ftr" sz="quarter" idx="11"/>
          </p:nvPr>
        </p:nvSpPr>
        <p:spPr/>
        <p:txBody>
          <a:bodyPr/>
          <a:lstStyle>
            <a:lvl1pPr>
              <a:defRPr/>
            </a:lvl1pPr>
          </a:lstStyle>
          <a:p>
            <a:pPr>
              <a:defRPr/>
            </a:pPr>
            <a:endParaRPr lang="cs-CZ"/>
          </a:p>
        </p:txBody>
      </p:sp>
      <p:sp>
        <p:nvSpPr>
          <p:cNvPr id="5" name="Dia számának helye 5">
            <a:extLst>
              <a:ext uri="{FF2B5EF4-FFF2-40B4-BE49-F238E27FC236}">
                <a16:creationId xmlns:a16="http://schemas.microsoft.com/office/drawing/2014/main" id="{6ADDE564-A22F-4CB4-9B79-9D64B71905E2}"/>
              </a:ext>
            </a:extLst>
          </p:cNvPr>
          <p:cNvSpPr>
            <a:spLocks noGrp="1"/>
          </p:cNvSpPr>
          <p:nvPr>
            <p:ph type="sldNum" sz="quarter" idx="12"/>
          </p:nvPr>
        </p:nvSpPr>
        <p:spPr/>
        <p:txBody>
          <a:bodyPr/>
          <a:lstStyle>
            <a:lvl1pPr>
              <a:defRPr/>
            </a:lvl1pPr>
          </a:lstStyle>
          <a:p>
            <a:pPr>
              <a:defRPr/>
            </a:pPr>
            <a:fld id="{1E1FDBBB-8BF4-4DC6-9598-FEB8E0BBF18C}" type="slidenum">
              <a:rPr lang="cs-CZ" altLang="hu-HU"/>
              <a:pPr>
                <a:defRPr/>
              </a:pPr>
              <a:t>‹#›</a:t>
            </a:fld>
            <a:endParaRPr lang="cs-CZ" altLang="hu-HU"/>
          </a:p>
        </p:txBody>
      </p:sp>
    </p:spTree>
    <p:extLst>
      <p:ext uri="{BB962C8B-B14F-4D97-AF65-F5344CB8AC3E}">
        <p14:creationId xmlns:p14="http://schemas.microsoft.com/office/powerpoint/2010/main" val="2499645988"/>
      </p:ext>
    </p:extLst>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a:extLst>
              <a:ext uri="{FF2B5EF4-FFF2-40B4-BE49-F238E27FC236}">
                <a16:creationId xmlns:a16="http://schemas.microsoft.com/office/drawing/2014/main" id="{03E81B32-B92F-43EC-9C42-3E5536CADAB4}"/>
              </a:ext>
            </a:extLst>
          </p:cNvPr>
          <p:cNvSpPr>
            <a:spLocks noGrp="1"/>
          </p:cNvSpPr>
          <p:nvPr>
            <p:ph type="dt" sz="half" idx="10"/>
          </p:nvPr>
        </p:nvSpPr>
        <p:spPr/>
        <p:txBody>
          <a:bodyPr/>
          <a:lstStyle>
            <a:lvl1pPr>
              <a:defRPr/>
            </a:lvl1pPr>
          </a:lstStyle>
          <a:p>
            <a:pPr>
              <a:defRPr/>
            </a:pPr>
            <a:endParaRPr lang="cs-CZ"/>
          </a:p>
        </p:txBody>
      </p:sp>
      <p:sp>
        <p:nvSpPr>
          <p:cNvPr id="3" name="Élőláb helye 4">
            <a:extLst>
              <a:ext uri="{FF2B5EF4-FFF2-40B4-BE49-F238E27FC236}">
                <a16:creationId xmlns:a16="http://schemas.microsoft.com/office/drawing/2014/main" id="{DF3943B2-F569-47A5-B0B2-9900836C2D98}"/>
              </a:ext>
            </a:extLst>
          </p:cNvPr>
          <p:cNvSpPr>
            <a:spLocks noGrp="1"/>
          </p:cNvSpPr>
          <p:nvPr>
            <p:ph type="ftr" sz="quarter" idx="11"/>
          </p:nvPr>
        </p:nvSpPr>
        <p:spPr/>
        <p:txBody>
          <a:bodyPr/>
          <a:lstStyle>
            <a:lvl1pPr>
              <a:defRPr/>
            </a:lvl1pPr>
          </a:lstStyle>
          <a:p>
            <a:pPr>
              <a:defRPr/>
            </a:pPr>
            <a:endParaRPr lang="cs-CZ"/>
          </a:p>
        </p:txBody>
      </p:sp>
      <p:sp>
        <p:nvSpPr>
          <p:cNvPr id="4" name="Dia számának helye 5">
            <a:extLst>
              <a:ext uri="{FF2B5EF4-FFF2-40B4-BE49-F238E27FC236}">
                <a16:creationId xmlns:a16="http://schemas.microsoft.com/office/drawing/2014/main" id="{EDC5069E-EBAA-455C-B06A-0F04C91EBA48}"/>
              </a:ext>
            </a:extLst>
          </p:cNvPr>
          <p:cNvSpPr>
            <a:spLocks noGrp="1"/>
          </p:cNvSpPr>
          <p:nvPr>
            <p:ph type="sldNum" sz="quarter" idx="12"/>
          </p:nvPr>
        </p:nvSpPr>
        <p:spPr/>
        <p:txBody>
          <a:bodyPr/>
          <a:lstStyle>
            <a:lvl1pPr>
              <a:defRPr/>
            </a:lvl1pPr>
          </a:lstStyle>
          <a:p>
            <a:pPr>
              <a:defRPr/>
            </a:pPr>
            <a:fld id="{B46577B0-9A31-47EE-A38A-9685E91943F5}" type="slidenum">
              <a:rPr lang="cs-CZ" altLang="hu-HU"/>
              <a:pPr>
                <a:defRPr/>
              </a:pPr>
              <a:t>‹#›</a:t>
            </a:fld>
            <a:endParaRPr lang="cs-CZ" altLang="hu-HU"/>
          </a:p>
        </p:txBody>
      </p:sp>
    </p:spTree>
    <p:extLst>
      <p:ext uri="{BB962C8B-B14F-4D97-AF65-F5344CB8AC3E}">
        <p14:creationId xmlns:p14="http://schemas.microsoft.com/office/powerpoint/2010/main" val="413604404"/>
      </p:ext>
    </p:extLst>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a:extLst>
              <a:ext uri="{FF2B5EF4-FFF2-40B4-BE49-F238E27FC236}">
                <a16:creationId xmlns:a16="http://schemas.microsoft.com/office/drawing/2014/main" id="{450AB19E-85CD-45AA-86D3-90B8587489D8}"/>
              </a:ext>
            </a:extLst>
          </p:cNvPr>
          <p:cNvSpPr>
            <a:spLocks noGrp="1"/>
          </p:cNvSpPr>
          <p:nvPr>
            <p:ph type="dt" sz="half" idx="10"/>
          </p:nvPr>
        </p:nvSpPr>
        <p:spPr/>
        <p:txBody>
          <a:bodyPr/>
          <a:lstStyle>
            <a:lvl1pPr>
              <a:defRPr/>
            </a:lvl1pPr>
          </a:lstStyle>
          <a:p>
            <a:pPr>
              <a:defRPr/>
            </a:pPr>
            <a:endParaRPr lang="cs-CZ"/>
          </a:p>
        </p:txBody>
      </p:sp>
      <p:sp>
        <p:nvSpPr>
          <p:cNvPr id="6" name="Élőláb helye 4">
            <a:extLst>
              <a:ext uri="{FF2B5EF4-FFF2-40B4-BE49-F238E27FC236}">
                <a16:creationId xmlns:a16="http://schemas.microsoft.com/office/drawing/2014/main" id="{E9E288A3-9967-4658-ACA6-608AFEC3AF84}"/>
              </a:ext>
            </a:extLst>
          </p:cNvPr>
          <p:cNvSpPr>
            <a:spLocks noGrp="1"/>
          </p:cNvSpPr>
          <p:nvPr>
            <p:ph type="ftr" sz="quarter" idx="11"/>
          </p:nvPr>
        </p:nvSpPr>
        <p:spPr/>
        <p:txBody>
          <a:bodyPr/>
          <a:lstStyle>
            <a:lvl1pPr>
              <a:defRPr/>
            </a:lvl1pPr>
          </a:lstStyle>
          <a:p>
            <a:pPr>
              <a:defRPr/>
            </a:pPr>
            <a:endParaRPr lang="cs-CZ"/>
          </a:p>
        </p:txBody>
      </p:sp>
      <p:sp>
        <p:nvSpPr>
          <p:cNvPr id="7" name="Dia számának helye 5">
            <a:extLst>
              <a:ext uri="{FF2B5EF4-FFF2-40B4-BE49-F238E27FC236}">
                <a16:creationId xmlns:a16="http://schemas.microsoft.com/office/drawing/2014/main" id="{91B61DF9-EE27-4627-908D-B51CF5FCFFA2}"/>
              </a:ext>
            </a:extLst>
          </p:cNvPr>
          <p:cNvSpPr>
            <a:spLocks noGrp="1"/>
          </p:cNvSpPr>
          <p:nvPr>
            <p:ph type="sldNum" sz="quarter" idx="12"/>
          </p:nvPr>
        </p:nvSpPr>
        <p:spPr/>
        <p:txBody>
          <a:bodyPr/>
          <a:lstStyle>
            <a:lvl1pPr>
              <a:defRPr/>
            </a:lvl1pPr>
          </a:lstStyle>
          <a:p>
            <a:pPr>
              <a:defRPr/>
            </a:pPr>
            <a:fld id="{D90A4297-B515-490D-BD47-40D4622400AC}" type="slidenum">
              <a:rPr lang="cs-CZ" altLang="hu-HU"/>
              <a:pPr>
                <a:defRPr/>
              </a:pPr>
              <a:t>‹#›</a:t>
            </a:fld>
            <a:endParaRPr lang="cs-CZ" altLang="hu-HU"/>
          </a:p>
        </p:txBody>
      </p:sp>
    </p:spTree>
    <p:extLst>
      <p:ext uri="{BB962C8B-B14F-4D97-AF65-F5344CB8AC3E}">
        <p14:creationId xmlns:p14="http://schemas.microsoft.com/office/powerpoint/2010/main" val="3888893937"/>
      </p:ext>
    </p:extLst>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dirty="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a:extLst>
              <a:ext uri="{FF2B5EF4-FFF2-40B4-BE49-F238E27FC236}">
                <a16:creationId xmlns:a16="http://schemas.microsoft.com/office/drawing/2014/main" id="{AD49D5AF-2A4A-4022-8D9A-B9A1930F4D22}"/>
              </a:ext>
            </a:extLst>
          </p:cNvPr>
          <p:cNvSpPr>
            <a:spLocks noGrp="1"/>
          </p:cNvSpPr>
          <p:nvPr>
            <p:ph type="dt" sz="half" idx="10"/>
          </p:nvPr>
        </p:nvSpPr>
        <p:spPr/>
        <p:txBody>
          <a:bodyPr/>
          <a:lstStyle>
            <a:lvl1pPr>
              <a:defRPr/>
            </a:lvl1pPr>
          </a:lstStyle>
          <a:p>
            <a:pPr>
              <a:defRPr/>
            </a:pPr>
            <a:endParaRPr lang="cs-CZ"/>
          </a:p>
        </p:txBody>
      </p:sp>
      <p:sp>
        <p:nvSpPr>
          <p:cNvPr id="6" name="Élőláb helye 4">
            <a:extLst>
              <a:ext uri="{FF2B5EF4-FFF2-40B4-BE49-F238E27FC236}">
                <a16:creationId xmlns:a16="http://schemas.microsoft.com/office/drawing/2014/main" id="{503D6CE0-F1E1-451B-AECE-AC0157037C37}"/>
              </a:ext>
            </a:extLst>
          </p:cNvPr>
          <p:cNvSpPr>
            <a:spLocks noGrp="1"/>
          </p:cNvSpPr>
          <p:nvPr>
            <p:ph type="ftr" sz="quarter" idx="11"/>
          </p:nvPr>
        </p:nvSpPr>
        <p:spPr/>
        <p:txBody>
          <a:bodyPr/>
          <a:lstStyle>
            <a:lvl1pPr>
              <a:defRPr/>
            </a:lvl1pPr>
          </a:lstStyle>
          <a:p>
            <a:pPr>
              <a:defRPr/>
            </a:pPr>
            <a:endParaRPr lang="cs-CZ"/>
          </a:p>
        </p:txBody>
      </p:sp>
      <p:sp>
        <p:nvSpPr>
          <p:cNvPr id="7" name="Dia számának helye 5">
            <a:extLst>
              <a:ext uri="{FF2B5EF4-FFF2-40B4-BE49-F238E27FC236}">
                <a16:creationId xmlns:a16="http://schemas.microsoft.com/office/drawing/2014/main" id="{C174C055-3A01-4AE6-B6DC-60C4FB0BCABF}"/>
              </a:ext>
            </a:extLst>
          </p:cNvPr>
          <p:cNvSpPr>
            <a:spLocks noGrp="1"/>
          </p:cNvSpPr>
          <p:nvPr>
            <p:ph type="sldNum" sz="quarter" idx="12"/>
          </p:nvPr>
        </p:nvSpPr>
        <p:spPr/>
        <p:txBody>
          <a:bodyPr/>
          <a:lstStyle>
            <a:lvl1pPr>
              <a:defRPr/>
            </a:lvl1pPr>
          </a:lstStyle>
          <a:p>
            <a:pPr>
              <a:defRPr/>
            </a:pPr>
            <a:fld id="{A16B5571-8E2C-4C49-8590-929D0756A999}" type="slidenum">
              <a:rPr lang="cs-CZ" altLang="hu-HU"/>
              <a:pPr>
                <a:defRPr/>
              </a:pPr>
              <a:t>‹#›</a:t>
            </a:fld>
            <a:endParaRPr lang="cs-CZ" altLang="hu-HU"/>
          </a:p>
        </p:txBody>
      </p:sp>
    </p:spTree>
    <p:extLst>
      <p:ext uri="{BB962C8B-B14F-4D97-AF65-F5344CB8AC3E}">
        <p14:creationId xmlns:p14="http://schemas.microsoft.com/office/powerpoint/2010/main" val="287812205"/>
      </p:ext>
    </p:extLst>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ím helye 1">
            <a:extLst>
              <a:ext uri="{FF2B5EF4-FFF2-40B4-BE49-F238E27FC236}">
                <a16:creationId xmlns:a16="http://schemas.microsoft.com/office/drawing/2014/main" id="{A844E33B-2664-42B7-ACF4-1EF7297E607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Szöveg helye 2">
            <a:extLst>
              <a:ext uri="{FF2B5EF4-FFF2-40B4-BE49-F238E27FC236}">
                <a16:creationId xmlns:a16="http://schemas.microsoft.com/office/drawing/2014/main" id="{D8E6ECD1-5694-4E5B-8B89-D5A8FA56608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 name="Dátum helye 3">
            <a:extLst>
              <a:ext uri="{FF2B5EF4-FFF2-40B4-BE49-F238E27FC236}">
                <a16:creationId xmlns:a16="http://schemas.microsoft.com/office/drawing/2014/main" id="{21D78464-F84E-4EA5-8FE6-20B991565CE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endParaRPr lang="cs-CZ"/>
          </a:p>
        </p:txBody>
      </p:sp>
      <p:sp>
        <p:nvSpPr>
          <p:cNvPr id="5" name="Élőláb helye 4">
            <a:extLst>
              <a:ext uri="{FF2B5EF4-FFF2-40B4-BE49-F238E27FC236}">
                <a16:creationId xmlns:a16="http://schemas.microsoft.com/office/drawing/2014/main" id="{5F6DF26E-F9BC-44EC-9383-FAF9D727D0F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cs-CZ"/>
          </a:p>
        </p:txBody>
      </p:sp>
      <p:sp>
        <p:nvSpPr>
          <p:cNvPr id="6" name="Dia számának helye 5">
            <a:extLst>
              <a:ext uri="{FF2B5EF4-FFF2-40B4-BE49-F238E27FC236}">
                <a16:creationId xmlns:a16="http://schemas.microsoft.com/office/drawing/2014/main" id="{3C3BF378-3D40-4B6C-BB6F-9E9DB4A1F86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E3B5E59-A067-49EE-B0FE-1852B893BF80}" type="slidenum">
              <a:rPr lang="cs-CZ" altLang="hu-HU"/>
              <a:pPr>
                <a:defRPr/>
              </a:pPr>
              <a:t>‹#›</a:t>
            </a:fld>
            <a:endParaRPr lang="cs-CZ" altLang="hu-H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gif"/><Relationship Id="rId7"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ím 1">
            <a:extLst>
              <a:ext uri="{FF2B5EF4-FFF2-40B4-BE49-F238E27FC236}">
                <a16:creationId xmlns:a16="http://schemas.microsoft.com/office/drawing/2014/main" id="{C7D1ACA2-1656-47CE-8D1A-F5F98E842525}"/>
              </a:ext>
            </a:extLst>
          </p:cNvPr>
          <p:cNvSpPr>
            <a:spLocks noGrp="1"/>
          </p:cNvSpPr>
          <p:nvPr>
            <p:ph type="title"/>
          </p:nvPr>
        </p:nvSpPr>
        <p:spPr>
          <a:xfrm>
            <a:off x="792163" y="1484313"/>
            <a:ext cx="7416800" cy="576262"/>
          </a:xfrm>
        </p:spPr>
        <p:txBody>
          <a:bodyPr rtlCol="0">
            <a:noAutofit/>
          </a:bodyPr>
          <a:lstStyle/>
          <a:p>
            <a:pPr eaLnBrk="1" fontAlgn="auto" hangingPunct="1">
              <a:spcAft>
                <a:spcPts val="0"/>
              </a:spcAft>
              <a:defRPr/>
            </a:pPr>
            <a:r>
              <a:rPr lang="hu-HU" b="1" dirty="0">
                <a:solidFill>
                  <a:srgbClr val="E7CD0B"/>
                </a:solidFill>
                <a:effectLst>
                  <a:outerShdw blurRad="38100" dist="38100" dir="2700000" algn="tl">
                    <a:srgbClr val="000000">
                      <a:alpha val="43137"/>
                    </a:srgbClr>
                  </a:outerShdw>
                </a:effectLst>
              </a:rPr>
              <a:t>irodai székek műszaki tartalma</a:t>
            </a:r>
            <a:endParaRPr lang="hu-HU" sz="3200" b="1" dirty="0">
              <a:solidFill>
                <a:srgbClr val="E7CD0B"/>
              </a:solidFill>
              <a:effectLst>
                <a:outerShdw blurRad="38100" dist="38100" dir="2700000" algn="tl">
                  <a:srgbClr val="000000">
                    <a:alpha val="43137"/>
                  </a:srgbClr>
                </a:outerShdw>
              </a:effectLst>
            </a:endParaRPr>
          </a:p>
        </p:txBody>
      </p:sp>
      <p:sp>
        <p:nvSpPr>
          <p:cNvPr id="2053" name="Szövegdoboz 1">
            <a:extLst>
              <a:ext uri="{FF2B5EF4-FFF2-40B4-BE49-F238E27FC236}">
                <a16:creationId xmlns:a16="http://schemas.microsoft.com/office/drawing/2014/main" id="{4F73BF06-04EE-46E7-9BFB-DEB7FA66E783}"/>
              </a:ext>
            </a:extLst>
          </p:cNvPr>
          <p:cNvSpPr txBox="1">
            <a:spLocks noChangeArrowheads="1"/>
          </p:cNvSpPr>
          <p:nvPr/>
        </p:nvSpPr>
        <p:spPr bwMode="auto">
          <a:xfrm>
            <a:off x="7308850" y="6396038"/>
            <a:ext cx="2408238" cy="46196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84B43D9-AB92-4381-9926-8933C064D8A0}" type="datetime4">
              <a:rPr lang="hu-HU" smtClean="0">
                <a:solidFill>
                  <a:srgbClr val="A8A9AD"/>
                </a:solidFill>
                <a:latin typeface="+mn-lt"/>
                <a:cs typeface="+mn-cs"/>
              </a:rPr>
              <a:pPr eaLnBrk="1" hangingPunct="1">
                <a:defRPr/>
              </a:pPr>
              <a:t>2020. június 23.</a:t>
            </a:fld>
            <a:endParaRPr lang="hu-HU" sz="2400" dirty="0">
              <a:solidFill>
                <a:srgbClr val="A8A9AD"/>
              </a:solidFill>
              <a:latin typeface="+mn-lt"/>
              <a:cs typeface="+mn-cs"/>
            </a:endParaRPr>
          </a:p>
        </p:txBody>
      </p:sp>
      <p:pic>
        <p:nvPicPr>
          <p:cNvPr id="3076" name="Picture 2">
            <a:extLst>
              <a:ext uri="{FF2B5EF4-FFF2-40B4-BE49-F238E27FC236}">
                <a16:creationId xmlns:a16="http://schemas.microsoft.com/office/drawing/2014/main" id="{E2087EFF-A3B9-41B2-955B-0DFA1DE73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490788"/>
            <a:ext cx="5543550" cy="346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Kép 2">
            <a:extLst>
              <a:ext uri="{FF2B5EF4-FFF2-40B4-BE49-F238E27FC236}">
                <a16:creationId xmlns:a16="http://schemas.microsoft.com/office/drawing/2014/main" id="{0CE48896-526C-4F67-A0D0-7A09CC2139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5038" y="223838"/>
            <a:ext cx="356393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Kép 1">
            <a:extLst>
              <a:ext uri="{FF2B5EF4-FFF2-40B4-BE49-F238E27FC236}">
                <a16:creationId xmlns:a16="http://schemas.microsoft.com/office/drawing/2014/main" id="{D92CB0CE-22AC-4383-9C5F-90A79ECEB7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584200"/>
            <a:ext cx="51562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Cím 1">
            <a:extLst>
              <a:ext uri="{FF2B5EF4-FFF2-40B4-BE49-F238E27FC236}">
                <a16:creationId xmlns:a16="http://schemas.microsoft.com/office/drawing/2014/main" id="{B23D4820-65DC-4CE7-9ABC-53DB76CBF574}"/>
              </a:ext>
            </a:extLst>
          </p:cNvPr>
          <p:cNvSpPr>
            <a:spLocks noGrp="1"/>
          </p:cNvSpPr>
          <p:nvPr>
            <p:ph type="title"/>
          </p:nvPr>
        </p:nvSpPr>
        <p:spPr>
          <a:xfrm>
            <a:off x="457200" y="274638"/>
            <a:ext cx="8229600" cy="741362"/>
          </a:xfrm>
        </p:spPr>
        <p:txBody>
          <a:bodyPr rtlCol="0">
            <a:normAutofit fontScale="90000"/>
          </a:bodyPr>
          <a:lstStyle/>
          <a:p>
            <a:pPr algn="l" eaLnBrk="1" fontAlgn="auto" hangingPunct="1">
              <a:spcAft>
                <a:spcPts val="0"/>
              </a:spcAft>
              <a:defRPr/>
            </a:pPr>
            <a:r>
              <a:rPr lang="hu-HU" sz="3600" dirty="0"/>
              <a:t>Aszinkron</a:t>
            </a:r>
            <a:r>
              <a:rPr lang="hu-HU" dirty="0"/>
              <a:t> </a:t>
            </a:r>
            <a:r>
              <a:rPr lang="hu-HU" sz="3600" dirty="0"/>
              <a:t>mechanika</a:t>
            </a:r>
            <a:endParaRPr lang="hu-HU" dirty="0"/>
          </a:p>
        </p:txBody>
      </p:sp>
      <p:sp>
        <p:nvSpPr>
          <p:cNvPr id="20484" name="Tartalom helye 2">
            <a:extLst>
              <a:ext uri="{FF2B5EF4-FFF2-40B4-BE49-F238E27FC236}">
                <a16:creationId xmlns:a16="http://schemas.microsoft.com/office/drawing/2014/main" id="{4E0DADF4-2B67-404C-9E8D-B808FEB8C4C6}"/>
              </a:ext>
            </a:extLst>
          </p:cNvPr>
          <p:cNvSpPr>
            <a:spLocks noGrp="1"/>
          </p:cNvSpPr>
          <p:nvPr>
            <p:ph idx="1"/>
          </p:nvPr>
        </p:nvSpPr>
        <p:spPr>
          <a:xfrm>
            <a:off x="457200" y="2457450"/>
            <a:ext cx="5086350" cy="3959225"/>
          </a:xfrm>
        </p:spPr>
        <p:txBody>
          <a:bodyPr rtlCol="0">
            <a:normAutofit fontScale="92500" lnSpcReduction="10000"/>
          </a:bodyPr>
          <a:lstStyle/>
          <a:p>
            <a:pPr eaLnBrk="1" fontAlgn="auto" hangingPunct="1">
              <a:spcAft>
                <a:spcPts val="0"/>
              </a:spcAft>
              <a:defRPr/>
            </a:pPr>
            <a:r>
              <a:rPr lang="hu-HU" sz="2400" dirty="0"/>
              <a:t>3 kar</a:t>
            </a:r>
          </a:p>
          <a:p>
            <a:pPr eaLnBrk="1" fontAlgn="auto" hangingPunct="1">
              <a:spcAft>
                <a:spcPts val="0"/>
              </a:spcAft>
              <a:defRPr/>
            </a:pPr>
            <a:r>
              <a:rPr lang="hu-HU" sz="2400" dirty="0"/>
              <a:t>1. kar: ülőlap magasság állítás (gázlift)</a:t>
            </a:r>
          </a:p>
          <a:p>
            <a:pPr eaLnBrk="1" fontAlgn="auto" hangingPunct="1">
              <a:spcAft>
                <a:spcPts val="0"/>
              </a:spcAft>
              <a:defRPr/>
            </a:pPr>
            <a:r>
              <a:rPr lang="hu-HU" sz="2400" dirty="0"/>
              <a:t>2. kar: a háttámla dőlésszögét állíthatjuk + rögzítjük (76˚-120˚)</a:t>
            </a:r>
          </a:p>
          <a:p>
            <a:pPr eaLnBrk="1" fontAlgn="auto" hangingPunct="1">
              <a:spcAft>
                <a:spcPts val="0"/>
              </a:spcAft>
              <a:defRPr/>
            </a:pPr>
            <a:r>
              <a:rPr lang="hu-HU" sz="2400" dirty="0"/>
              <a:t>3. kar: az ülőlap dőlésszögét állíthatjuk + rögzítjük (kb. -3˚- +5˚)</a:t>
            </a:r>
          </a:p>
          <a:p>
            <a:pPr eaLnBrk="1" fontAlgn="auto" hangingPunct="1">
              <a:spcAft>
                <a:spcPts val="0"/>
              </a:spcAft>
              <a:defRPr/>
            </a:pPr>
            <a:r>
              <a:rPr lang="hu-HU" sz="2400" dirty="0"/>
              <a:t>aszinkron, mert a támla és ülés külön állítható</a:t>
            </a:r>
          </a:p>
          <a:p>
            <a:pPr eaLnBrk="1" fontAlgn="auto" hangingPunct="1">
              <a:spcAft>
                <a:spcPts val="0"/>
              </a:spcAft>
              <a:defRPr/>
            </a:pPr>
            <a:r>
              <a:rPr lang="hu-HU" sz="2400" dirty="0"/>
              <a:t>marokcsavar, amivel a rugózás keménysége állítható (pl. testsúlytól függően)</a:t>
            </a:r>
          </a:p>
        </p:txBody>
      </p:sp>
      <p:pic>
        <p:nvPicPr>
          <p:cNvPr id="13317" name="Picture 4">
            <a:extLst>
              <a:ext uri="{FF2B5EF4-FFF2-40B4-BE49-F238E27FC236}">
                <a16:creationId xmlns:a16="http://schemas.microsoft.com/office/drawing/2014/main" id="{B58E98D0-DCEC-4CEC-B748-5FF19FC9A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2673350"/>
            <a:ext cx="2709863"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ím 1">
            <a:extLst>
              <a:ext uri="{FF2B5EF4-FFF2-40B4-BE49-F238E27FC236}">
                <a16:creationId xmlns:a16="http://schemas.microsoft.com/office/drawing/2014/main" id="{22047904-5BFF-418E-820A-C49EB774FACC}"/>
              </a:ext>
            </a:extLst>
          </p:cNvPr>
          <p:cNvSpPr>
            <a:spLocks noGrp="1"/>
          </p:cNvSpPr>
          <p:nvPr>
            <p:ph type="title"/>
          </p:nvPr>
        </p:nvSpPr>
        <p:spPr/>
        <p:txBody>
          <a:bodyPr/>
          <a:lstStyle/>
          <a:p>
            <a:pPr algn="l" eaLnBrk="1" hangingPunct="1"/>
            <a:r>
              <a:rPr lang="hu-HU" altLang="hu-HU" sz="3600"/>
              <a:t>Hintamechanika</a:t>
            </a:r>
            <a:endParaRPr lang="hu-HU" altLang="hu-HU"/>
          </a:p>
        </p:txBody>
      </p:sp>
      <p:sp>
        <p:nvSpPr>
          <p:cNvPr id="14339" name="Tartalom helye 2">
            <a:extLst>
              <a:ext uri="{FF2B5EF4-FFF2-40B4-BE49-F238E27FC236}">
                <a16:creationId xmlns:a16="http://schemas.microsoft.com/office/drawing/2014/main" id="{2EA27056-AA1C-4D24-A829-76254A0CEA25}"/>
              </a:ext>
            </a:extLst>
          </p:cNvPr>
          <p:cNvSpPr>
            <a:spLocks noGrp="1"/>
          </p:cNvSpPr>
          <p:nvPr>
            <p:ph idx="1"/>
          </p:nvPr>
        </p:nvSpPr>
        <p:spPr>
          <a:xfrm>
            <a:off x="250825" y="2673350"/>
            <a:ext cx="5905500" cy="3128963"/>
          </a:xfrm>
        </p:spPr>
        <p:txBody>
          <a:bodyPr/>
          <a:lstStyle/>
          <a:p>
            <a:pPr eaLnBrk="1" hangingPunct="1"/>
            <a:r>
              <a:rPr lang="hu-HU" altLang="hu-HU" sz="2400"/>
              <a:t>1 kar 2 funkcióval:</a:t>
            </a:r>
          </a:p>
          <a:p>
            <a:pPr marL="457200" lvl="1" indent="0" eaLnBrk="1" hangingPunct="1">
              <a:buFont typeface="Arial" panose="020B0604020202020204" pitchFamily="34" charset="0"/>
              <a:buNone/>
            </a:pPr>
            <a:r>
              <a:rPr lang="hu-HU" altLang="hu-HU" sz="2400"/>
              <a:t>	1) ülőlap magasság állítás (gázlift)</a:t>
            </a:r>
          </a:p>
          <a:p>
            <a:pPr marL="457200" lvl="1" indent="0" eaLnBrk="1" hangingPunct="1">
              <a:buFont typeface="Arial" panose="020B0604020202020204" pitchFamily="34" charset="0"/>
              <a:buNone/>
            </a:pPr>
            <a:r>
              <a:rPr lang="hu-HU" altLang="hu-HU" sz="2400"/>
              <a:t>	2) hinta aktiválás</a:t>
            </a:r>
          </a:p>
          <a:p>
            <a:pPr eaLnBrk="1" hangingPunct="1"/>
            <a:r>
              <a:rPr lang="hu-HU" altLang="hu-HU" sz="2400"/>
              <a:t>marokcsavar:  a rugózás ellenereje állítható (pl. testsúlytól függően)</a:t>
            </a:r>
          </a:p>
          <a:p>
            <a:pPr eaLnBrk="1" hangingPunct="1"/>
            <a:r>
              <a:rPr lang="hu-HU" altLang="hu-HU" sz="2400"/>
              <a:t>ülőlap, háttámla (korpusz) együtt mozog</a:t>
            </a:r>
          </a:p>
        </p:txBody>
      </p:sp>
      <p:pic>
        <p:nvPicPr>
          <p:cNvPr id="14340" name="Kép 1">
            <a:extLst>
              <a:ext uri="{FF2B5EF4-FFF2-40B4-BE49-F238E27FC236}">
                <a16:creationId xmlns:a16="http://schemas.microsoft.com/office/drawing/2014/main" id="{93B4AA71-CBD6-490B-92B3-D23968FFC4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2913" y="512763"/>
            <a:ext cx="4568825"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a:extLst>
              <a:ext uri="{FF2B5EF4-FFF2-40B4-BE49-F238E27FC236}">
                <a16:creationId xmlns:a16="http://schemas.microsoft.com/office/drawing/2014/main" id="{6D41DFE0-1D9E-42E2-A6A9-19347E5E2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50" y="3105150"/>
            <a:ext cx="2921000" cy="351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ím 1">
            <a:extLst>
              <a:ext uri="{FF2B5EF4-FFF2-40B4-BE49-F238E27FC236}">
                <a16:creationId xmlns:a16="http://schemas.microsoft.com/office/drawing/2014/main" id="{A3D7BA0E-B290-4012-B65E-EB8D79470E7E}"/>
              </a:ext>
            </a:extLst>
          </p:cNvPr>
          <p:cNvSpPr>
            <a:spLocks noGrp="1"/>
          </p:cNvSpPr>
          <p:nvPr>
            <p:ph type="title"/>
          </p:nvPr>
        </p:nvSpPr>
        <p:spPr>
          <a:xfrm>
            <a:off x="457200" y="274638"/>
            <a:ext cx="8229600" cy="598487"/>
          </a:xfrm>
        </p:spPr>
        <p:txBody>
          <a:bodyPr rtlCol="0">
            <a:normAutofit fontScale="90000"/>
          </a:bodyPr>
          <a:lstStyle/>
          <a:p>
            <a:pPr algn="l" eaLnBrk="1" fontAlgn="auto" hangingPunct="1">
              <a:spcAft>
                <a:spcPts val="0"/>
              </a:spcAft>
              <a:defRPr/>
            </a:pPr>
            <a:r>
              <a:rPr lang="hu-HU" sz="3600" dirty="0" err="1"/>
              <a:t>Multiblock</a:t>
            </a:r>
            <a:r>
              <a:rPr lang="hu-HU" sz="3600" dirty="0"/>
              <a:t> hintamechanika (MB)</a:t>
            </a:r>
          </a:p>
        </p:txBody>
      </p:sp>
      <p:sp>
        <p:nvSpPr>
          <p:cNvPr id="21507" name="Tartalom helye 2">
            <a:extLst>
              <a:ext uri="{FF2B5EF4-FFF2-40B4-BE49-F238E27FC236}">
                <a16:creationId xmlns:a16="http://schemas.microsoft.com/office/drawing/2014/main" id="{94144BBB-FBC4-4EEC-96CC-7D4FF927EBB8}"/>
              </a:ext>
            </a:extLst>
          </p:cNvPr>
          <p:cNvSpPr>
            <a:spLocks noGrp="1"/>
          </p:cNvSpPr>
          <p:nvPr>
            <p:ph idx="1"/>
          </p:nvPr>
        </p:nvSpPr>
        <p:spPr>
          <a:xfrm>
            <a:off x="468313" y="1304925"/>
            <a:ext cx="4967287" cy="5256213"/>
          </a:xfrm>
        </p:spPr>
        <p:txBody>
          <a:bodyPr rtlCol="0">
            <a:normAutofit lnSpcReduction="10000"/>
          </a:bodyPr>
          <a:lstStyle/>
          <a:p>
            <a:pPr algn="just" eaLnBrk="1" fontAlgn="auto" hangingPunct="1">
              <a:spcAft>
                <a:spcPts val="0"/>
              </a:spcAft>
              <a:defRPr/>
            </a:pPr>
            <a:r>
              <a:rPr lang="hu-HU" sz="2400" dirty="0"/>
              <a:t>jobb oldali kar: magasság állítás (gázlift)</a:t>
            </a:r>
          </a:p>
          <a:p>
            <a:pPr algn="just" eaLnBrk="1" fontAlgn="auto" hangingPunct="1">
              <a:spcAft>
                <a:spcPts val="0"/>
              </a:spcAft>
              <a:defRPr/>
            </a:pPr>
            <a:r>
              <a:rPr lang="hu-HU" sz="2400" dirty="0"/>
              <a:t>bal oldali kar: a háttámla dőlésszöge állítható, és több ponton (általában 5) rögzíthető. </a:t>
            </a:r>
          </a:p>
          <a:p>
            <a:pPr algn="just" eaLnBrk="1" fontAlgn="auto" hangingPunct="1">
              <a:spcAft>
                <a:spcPts val="0"/>
              </a:spcAft>
              <a:defRPr/>
            </a:pPr>
            <a:r>
              <a:rPr lang="hu-HU" sz="2400" dirty="0"/>
              <a:t>korpusz (ülő- és hátlap) együtt mozog</a:t>
            </a:r>
          </a:p>
          <a:p>
            <a:pPr algn="just" eaLnBrk="1" fontAlgn="auto" hangingPunct="1">
              <a:spcAft>
                <a:spcPts val="0"/>
              </a:spcAft>
              <a:defRPr/>
            </a:pPr>
            <a:r>
              <a:rPr lang="hu-HU" sz="2400" dirty="0" err="1"/>
              <a:t>antishock</a:t>
            </a:r>
            <a:r>
              <a:rPr lang="hu-HU" sz="2400" dirty="0"/>
              <a:t> védelem: a pozícióban rögzített mechanikát e biztonsági funkció csak akkor nyitja, amikor az ember a hátával érinti a  háttámlát</a:t>
            </a:r>
          </a:p>
          <a:p>
            <a:pPr algn="just" eaLnBrk="1" fontAlgn="auto" hangingPunct="1">
              <a:spcAft>
                <a:spcPts val="0"/>
              </a:spcAft>
              <a:defRPr/>
            </a:pPr>
            <a:r>
              <a:rPr lang="hu-HU" sz="2400" dirty="0"/>
              <a:t>marokcsavar: rugózási keménység állítás</a:t>
            </a:r>
          </a:p>
          <a:p>
            <a:pPr algn="just" eaLnBrk="1" fontAlgn="auto" hangingPunct="1">
              <a:spcAft>
                <a:spcPts val="0"/>
              </a:spcAft>
              <a:buFontTx/>
              <a:buNone/>
              <a:defRPr/>
            </a:pPr>
            <a:endParaRPr lang="hu-HU" sz="1500" dirty="0"/>
          </a:p>
          <a:p>
            <a:pPr algn="just" eaLnBrk="1" fontAlgn="auto" hangingPunct="1">
              <a:spcAft>
                <a:spcPts val="0"/>
              </a:spcAft>
              <a:buFontTx/>
              <a:buNone/>
              <a:defRPr/>
            </a:pPr>
            <a:r>
              <a:rPr lang="hu-HU" sz="1700" dirty="0"/>
              <a:t>(Megj.: létezik 1 karos típus is)</a:t>
            </a:r>
            <a:endParaRPr lang="hu-HU" sz="2600" dirty="0"/>
          </a:p>
        </p:txBody>
      </p:sp>
      <p:pic>
        <p:nvPicPr>
          <p:cNvPr id="15364" name="Kép 1">
            <a:extLst>
              <a:ext uri="{FF2B5EF4-FFF2-40B4-BE49-F238E27FC236}">
                <a16:creationId xmlns:a16="http://schemas.microsoft.com/office/drawing/2014/main" id="{381E4821-DD2A-444A-942B-BBA4AD52BB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3688" y="801688"/>
            <a:ext cx="362108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a:extLst>
              <a:ext uri="{FF2B5EF4-FFF2-40B4-BE49-F238E27FC236}">
                <a16:creationId xmlns:a16="http://schemas.microsoft.com/office/drawing/2014/main" id="{18D210B8-C185-4DF6-8818-6357616D1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175" y="3011488"/>
            <a:ext cx="2073275" cy="360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ím 1">
            <a:extLst>
              <a:ext uri="{FF2B5EF4-FFF2-40B4-BE49-F238E27FC236}">
                <a16:creationId xmlns:a16="http://schemas.microsoft.com/office/drawing/2014/main" id="{ADDEBBDE-968E-4ED1-B096-960324721059}"/>
              </a:ext>
            </a:extLst>
          </p:cNvPr>
          <p:cNvSpPr>
            <a:spLocks noGrp="1"/>
          </p:cNvSpPr>
          <p:nvPr>
            <p:ph type="title"/>
          </p:nvPr>
        </p:nvSpPr>
        <p:spPr/>
        <p:txBody>
          <a:bodyPr/>
          <a:lstStyle/>
          <a:p>
            <a:r>
              <a:rPr lang="hu-HU" altLang="hu-HU"/>
              <a:t>TRM ülésmatrac</a:t>
            </a:r>
          </a:p>
        </p:txBody>
      </p:sp>
      <p:pic>
        <p:nvPicPr>
          <p:cNvPr id="16387" name="Tartalom helye 3">
            <a:extLst>
              <a:ext uri="{FF2B5EF4-FFF2-40B4-BE49-F238E27FC236}">
                <a16:creationId xmlns:a16="http://schemas.microsoft.com/office/drawing/2014/main" id="{AA3E2DF4-7920-4A28-B7F8-3503E8AA4A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588125" y="4689475"/>
            <a:ext cx="2227263" cy="1820863"/>
          </a:xfrm>
        </p:spPr>
      </p:pic>
      <p:pic>
        <p:nvPicPr>
          <p:cNvPr id="16388" name="Kép 4">
            <a:extLst>
              <a:ext uri="{FF2B5EF4-FFF2-40B4-BE49-F238E27FC236}">
                <a16:creationId xmlns:a16="http://schemas.microsoft.com/office/drawing/2014/main" id="{F048E34D-FD48-42E4-BADC-1B08352605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024063"/>
            <a:ext cx="3421063"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zövegdoboz 5">
            <a:extLst>
              <a:ext uri="{FF2B5EF4-FFF2-40B4-BE49-F238E27FC236}">
                <a16:creationId xmlns:a16="http://schemas.microsoft.com/office/drawing/2014/main" id="{FEC54888-63CD-4D86-B914-BDE900964798}"/>
              </a:ext>
            </a:extLst>
          </p:cNvPr>
          <p:cNvSpPr txBox="1"/>
          <p:nvPr/>
        </p:nvSpPr>
        <p:spPr>
          <a:xfrm>
            <a:off x="287338" y="2035175"/>
            <a:ext cx="5905500" cy="4041775"/>
          </a:xfrm>
          <a:prstGeom prst="rect">
            <a:avLst/>
          </a:prstGeom>
          <a:noFill/>
        </p:spPr>
        <p:txBody>
          <a:bodyPr>
            <a:spAutoFit/>
          </a:bodyPr>
          <a:lstStyle/>
          <a:p>
            <a:pPr marL="285750" indent="-285750">
              <a:spcBef>
                <a:spcPts val="528"/>
              </a:spcBef>
              <a:buFont typeface="Arial" panose="020B0604020202020204" pitchFamily="34" charset="0"/>
              <a:buChar char="•"/>
              <a:defRPr/>
            </a:pPr>
            <a:r>
              <a:rPr lang="hu-HU" sz="2400" dirty="0">
                <a:latin typeface="+mn-lt"/>
              </a:rPr>
              <a:t>16 db, külön-külön ‚csomagolt’ táskarugót tartalmazó matrac</a:t>
            </a:r>
          </a:p>
          <a:p>
            <a:pPr marL="285750" indent="-285750">
              <a:spcBef>
                <a:spcPts val="528"/>
              </a:spcBef>
              <a:buFont typeface="Arial" panose="020B0604020202020204" pitchFamily="34" charset="0"/>
              <a:buChar char="•"/>
              <a:defRPr/>
            </a:pPr>
            <a:r>
              <a:rPr lang="hu-HU" sz="2400" dirty="0">
                <a:latin typeface="+mn-lt"/>
              </a:rPr>
              <a:t>a szivacsnál nagyobb mértékben és hosszabb ideig rugalmas </a:t>
            </a:r>
            <a:r>
              <a:rPr lang="hu-HU" sz="2400" dirty="0">
                <a:latin typeface="+mn-lt"/>
                <a:sym typeface="Wingdings" panose="05000000000000000000" pitchFamily="2" charset="2"/>
              </a:rPr>
              <a:t> fokozottan komfortos ülést biztosít</a:t>
            </a:r>
          </a:p>
          <a:p>
            <a:pPr marL="285750" indent="-285750">
              <a:spcBef>
                <a:spcPts val="528"/>
              </a:spcBef>
              <a:buFont typeface="Arial" panose="020B0604020202020204" pitchFamily="34" charset="0"/>
              <a:buChar char="•"/>
              <a:defRPr/>
            </a:pPr>
            <a:r>
              <a:rPr lang="hu-HU" sz="2400" dirty="0">
                <a:latin typeface="+mn-lt"/>
              </a:rPr>
              <a:t>az ülőlap közepére kerül, a fenék és ülőcsontok alá</a:t>
            </a:r>
          </a:p>
          <a:p>
            <a:pPr marL="285750" indent="-285750">
              <a:spcBef>
                <a:spcPts val="528"/>
              </a:spcBef>
              <a:buFont typeface="Arial" panose="020B0604020202020204" pitchFamily="34" charset="0"/>
              <a:buChar char="•"/>
              <a:defRPr/>
            </a:pPr>
            <a:r>
              <a:rPr lang="hu-HU" sz="2400" dirty="0">
                <a:latin typeface="+mn-lt"/>
              </a:rPr>
              <a:t>Boston családhoz kifejlesztve (kivéve B. 24), de már más típusokhoz is kérhető, pl. </a:t>
            </a:r>
            <a:r>
              <a:rPr lang="hu-HU" sz="2400" dirty="0" err="1">
                <a:latin typeface="+mn-lt"/>
              </a:rPr>
              <a:t>Xenia</a:t>
            </a:r>
            <a:endParaRPr lang="hu-HU" sz="2400" dirty="0">
              <a:latin typeface="+mn-lt"/>
            </a:endParaRPr>
          </a:p>
          <a:p>
            <a:pPr marL="285750" indent="-285750">
              <a:spcBef>
                <a:spcPts val="528"/>
              </a:spcBef>
              <a:buFont typeface="Arial" panose="020B0604020202020204" pitchFamily="34" charset="0"/>
              <a:buChar char="•"/>
              <a:defRPr/>
            </a:pPr>
            <a:endParaRPr lang="hu-HU" sz="2400" dirty="0">
              <a:latin typeface="+mj-lt"/>
            </a:endParaRPr>
          </a:p>
        </p:txBody>
      </p:sp>
    </p:spTree>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ím 1">
            <a:extLst>
              <a:ext uri="{FF2B5EF4-FFF2-40B4-BE49-F238E27FC236}">
                <a16:creationId xmlns:a16="http://schemas.microsoft.com/office/drawing/2014/main" id="{08226134-5427-4E24-ADCF-69D5AAC07DB6}"/>
              </a:ext>
            </a:extLst>
          </p:cNvPr>
          <p:cNvSpPr>
            <a:spLocks noGrp="1"/>
          </p:cNvSpPr>
          <p:nvPr>
            <p:ph type="title"/>
          </p:nvPr>
        </p:nvSpPr>
        <p:spPr>
          <a:xfrm>
            <a:off x="431800" y="652463"/>
            <a:ext cx="8229600" cy="1143000"/>
          </a:xfrm>
        </p:spPr>
        <p:txBody>
          <a:bodyPr/>
          <a:lstStyle/>
          <a:p>
            <a:r>
              <a:rPr lang="hu-HU" altLang="hu-HU"/>
              <a:t>EFC párna</a:t>
            </a:r>
            <a:br>
              <a:rPr lang="hu-HU" altLang="hu-HU"/>
            </a:br>
            <a:r>
              <a:rPr lang="hu-HU" altLang="hu-HU"/>
              <a:t>ENERGY FREE COMFORT</a:t>
            </a:r>
            <a:br>
              <a:rPr lang="hu-HU" altLang="hu-HU"/>
            </a:br>
            <a:endParaRPr lang="hu-HU" altLang="hu-HU"/>
          </a:p>
        </p:txBody>
      </p:sp>
      <p:pic>
        <p:nvPicPr>
          <p:cNvPr id="17411" name="Tartalom helye 3">
            <a:extLst>
              <a:ext uri="{FF2B5EF4-FFF2-40B4-BE49-F238E27FC236}">
                <a16:creationId xmlns:a16="http://schemas.microsoft.com/office/drawing/2014/main" id="{71C35323-0A42-4CBF-ACFD-44498B752E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771" t="1547" r="2354" b="9"/>
          <a:stretch>
            <a:fillRect/>
          </a:stretch>
        </p:blipFill>
        <p:spPr>
          <a:xfrm>
            <a:off x="5948363" y="2212975"/>
            <a:ext cx="3119437" cy="1431925"/>
          </a:xfrm>
        </p:spPr>
      </p:pic>
      <p:pic>
        <p:nvPicPr>
          <p:cNvPr id="17412" name="Kép 4">
            <a:extLst>
              <a:ext uri="{FF2B5EF4-FFF2-40B4-BE49-F238E27FC236}">
                <a16:creationId xmlns:a16="http://schemas.microsoft.com/office/drawing/2014/main" id="{115F7AA2-10BC-4310-B362-70C0CB1303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644900"/>
            <a:ext cx="244792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zövegdoboz 6">
            <a:extLst>
              <a:ext uri="{FF2B5EF4-FFF2-40B4-BE49-F238E27FC236}">
                <a16:creationId xmlns:a16="http://schemas.microsoft.com/office/drawing/2014/main" id="{B54D117E-3883-45D9-9222-42ACC65685B7}"/>
              </a:ext>
            </a:extLst>
          </p:cNvPr>
          <p:cNvSpPr txBox="1"/>
          <p:nvPr/>
        </p:nvSpPr>
        <p:spPr>
          <a:xfrm>
            <a:off x="287338" y="1890713"/>
            <a:ext cx="6156325" cy="3951287"/>
          </a:xfrm>
          <a:prstGeom prst="rect">
            <a:avLst/>
          </a:prstGeom>
          <a:noFill/>
        </p:spPr>
        <p:txBody>
          <a:bodyPr>
            <a:spAutoFit/>
          </a:bodyPr>
          <a:lstStyle/>
          <a:p>
            <a:pPr marL="285750" indent="-285750">
              <a:spcBef>
                <a:spcPts val="500"/>
              </a:spcBef>
              <a:buFont typeface="Arial" panose="020B0604020202020204" pitchFamily="34" charset="0"/>
              <a:buChar char="•"/>
              <a:defRPr/>
            </a:pPr>
            <a:r>
              <a:rPr lang="hu-HU" sz="2400" dirty="0">
                <a:latin typeface="+mj-lt"/>
              </a:rPr>
              <a:t>a forgószék ülőlapjába épített, légmentesen zárható párna</a:t>
            </a:r>
          </a:p>
          <a:p>
            <a:pPr marL="285750" indent="-285750">
              <a:spcBef>
                <a:spcPts val="500"/>
              </a:spcBef>
              <a:buFont typeface="Arial" panose="020B0604020202020204" pitchFamily="34" charset="0"/>
              <a:buChar char="•"/>
              <a:defRPr/>
            </a:pPr>
            <a:r>
              <a:rPr lang="hu-HU" sz="2400" dirty="0">
                <a:latin typeface="+mj-lt"/>
              </a:rPr>
              <a:t>szelep: ülőlap aljára kivezetve, üléspárna keménysége 2 fokozatban állítható (</a:t>
            </a:r>
            <a:r>
              <a:rPr lang="hu-HU" sz="2400" dirty="0" err="1">
                <a:latin typeface="+mj-lt"/>
              </a:rPr>
              <a:t>ny</a:t>
            </a:r>
            <a:r>
              <a:rPr lang="hu-HU" sz="2400" dirty="0">
                <a:latin typeface="+mj-lt"/>
              </a:rPr>
              <a:t>/z)</a:t>
            </a:r>
          </a:p>
          <a:p>
            <a:pPr marL="285750" indent="-285750">
              <a:spcBef>
                <a:spcPts val="500"/>
              </a:spcBef>
              <a:buFont typeface="Arial" panose="020B0604020202020204" pitchFamily="34" charset="0"/>
              <a:buChar char="•"/>
              <a:defRPr/>
            </a:pPr>
            <a:r>
              <a:rPr lang="hu-HU" sz="2400" dirty="0">
                <a:latin typeface="+mj-lt"/>
              </a:rPr>
              <a:t>Boston családhoz kifejlesztve (kivéve B. 24), de más típusokhoz is kérhető (pl. </a:t>
            </a:r>
            <a:r>
              <a:rPr lang="hu-HU" sz="2400" dirty="0" err="1">
                <a:latin typeface="+mj-lt"/>
              </a:rPr>
              <a:t>Gala</a:t>
            </a:r>
            <a:r>
              <a:rPr lang="hu-HU" sz="2400" dirty="0">
                <a:latin typeface="+mj-lt"/>
              </a:rPr>
              <a:t>)</a:t>
            </a:r>
          </a:p>
          <a:p>
            <a:pPr marL="285750" indent="-285750">
              <a:spcBef>
                <a:spcPts val="500"/>
              </a:spcBef>
              <a:buFont typeface="Arial" panose="020B0604020202020204" pitchFamily="34" charset="0"/>
              <a:buChar char="•"/>
              <a:defRPr/>
            </a:pPr>
            <a:r>
              <a:rPr lang="hu-HU" sz="2400" dirty="0">
                <a:latin typeface="+mj-lt"/>
              </a:rPr>
              <a:t>környezetbarát, energia nélkül működik</a:t>
            </a:r>
          </a:p>
          <a:p>
            <a:pPr marL="285750" indent="-285750">
              <a:spcBef>
                <a:spcPts val="500"/>
              </a:spcBef>
              <a:buFont typeface="Arial" panose="020B0604020202020204" pitchFamily="34" charset="0"/>
              <a:buChar char="•"/>
              <a:defRPr/>
            </a:pPr>
            <a:r>
              <a:rPr lang="hu-HU" sz="2400" dirty="0">
                <a:latin typeface="+mj-lt"/>
              </a:rPr>
              <a:t>könnyű váltás puha és kemény ülés között     </a:t>
            </a:r>
            <a:r>
              <a:rPr lang="hu-HU" sz="2400" dirty="0">
                <a:latin typeface="+mj-lt"/>
                <a:sym typeface="Wingdings" panose="05000000000000000000" pitchFamily="2" charset="2"/>
              </a:rPr>
              <a:t> 2 eltérő komfort  mintha 2 széked lenne</a:t>
            </a:r>
            <a:endParaRPr lang="hu-HU" dirty="0"/>
          </a:p>
          <a:p>
            <a:pPr marL="285750" indent="-285750">
              <a:buFont typeface="Arial" panose="020B0604020202020204" pitchFamily="34" charset="0"/>
              <a:buChar char="•"/>
              <a:defRPr/>
            </a:pPr>
            <a:endParaRPr lang="hu-HU" dirty="0"/>
          </a:p>
        </p:txBody>
      </p:sp>
    </p:spTree>
  </p:cSld>
  <p:clrMapOvr>
    <a:masterClrMapping/>
  </p:clrMapOvr>
  <p:transition>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a:extLst>
              <a:ext uri="{FF2B5EF4-FFF2-40B4-BE49-F238E27FC236}">
                <a16:creationId xmlns:a16="http://schemas.microsoft.com/office/drawing/2014/main" id="{4CD07965-B942-47BB-AA30-7C06E5A986AC}"/>
              </a:ext>
            </a:extLst>
          </p:cNvPr>
          <p:cNvSpPr>
            <a:spLocks noGrp="1"/>
          </p:cNvSpPr>
          <p:nvPr>
            <p:ph type="title"/>
          </p:nvPr>
        </p:nvSpPr>
        <p:spPr/>
        <p:txBody>
          <a:bodyPr/>
          <a:lstStyle/>
          <a:p>
            <a:r>
              <a:rPr lang="hu-HU" altLang="hu-HU"/>
              <a:t>SIDE</a:t>
            </a:r>
          </a:p>
        </p:txBody>
      </p:sp>
      <p:sp>
        <p:nvSpPr>
          <p:cNvPr id="18435" name="Tartalom helye 2">
            <a:extLst>
              <a:ext uri="{FF2B5EF4-FFF2-40B4-BE49-F238E27FC236}">
                <a16:creationId xmlns:a16="http://schemas.microsoft.com/office/drawing/2014/main" id="{3C62C02E-A2C3-4527-B7F3-2FEAEC4A6ACD}"/>
              </a:ext>
            </a:extLst>
          </p:cNvPr>
          <p:cNvSpPr>
            <a:spLocks noGrp="1"/>
          </p:cNvSpPr>
          <p:nvPr>
            <p:ph idx="1"/>
          </p:nvPr>
        </p:nvSpPr>
        <p:spPr>
          <a:xfrm>
            <a:off x="457200" y="1600200"/>
            <a:ext cx="3575050" cy="4525963"/>
          </a:xfrm>
        </p:spPr>
        <p:txBody>
          <a:bodyPr/>
          <a:lstStyle/>
          <a:p>
            <a:r>
              <a:rPr lang="hu-HU" altLang="hu-HU" sz="2400"/>
              <a:t>alapértelmezett szivacshoz hozzáadott 10-36 mm vastagságú, patkó alakú plusz párnázat az ülés 3 oldala mentén </a:t>
            </a:r>
          </a:p>
          <a:p>
            <a:r>
              <a:rPr lang="hu-HU" altLang="hu-HU" sz="2400"/>
              <a:t>megnövelt ergonómiát biztosít </a:t>
            </a:r>
          </a:p>
          <a:p>
            <a:r>
              <a:rPr lang="hu-HU" altLang="hu-HU" sz="2400"/>
              <a:t>kagylósított kialakítása által az ülés jobban igazodik a test formájához</a:t>
            </a:r>
          </a:p>
        </p:txBody>
      </p:sp>
      <p:pic>
        <p:nvPicPr>
          <p:cNvPr id="18436" name="Kép 3">
            <a:extLst>
              <a:ext uri="{FF2B5EF4-FFF2-40B4-BE49-F238E27FC236}">
                <a16:creationId xmlns:a16="http://schemas.microsoft.com/office/drawing/2014/main" id="{80804B1F-9C85-429B-82A8-EC8925A26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9050" y="2549525"/>
            <a:ext cx="369570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ím 1">
            <a:extLst>
              <a:ext uri="{FF2B5EF4-FFF2-40B4-BE49-F238E27FC236}">
                <a16:creationId xmlns:a16="http://schemas.microsoft.com/office/drawing/2014/main" id="{59145899-8838-4C63-994C-5D0B4DED1706}"/>
              </a:ext>
            </a:extLst>
          </p:cNvPr>
          <p:cNvSpPr>
            <a:spLocks noGrp="1"/>
          </p:cNvSpPr>
          <p:nvPr>
            <p:ph type="title"/>
          </p:nvPr>
        </p:nvSpPr>
        <p:spPr/>
        <p:txBody>
          <a:bodyPr/>
          <a:lstStyle/>
          <a:p>
            <a:r>
              <a:rPr lang="hu-HU" altLang="hu-HU"/>
              <a:t>MemoTouch párnázat</a:t>
            </a:r>
          </a:p>
        </p:txBody>
      </p:sp>
      <p:sp>
        <p:nvSpPr>
          <p:cNvPr id="5" name="Szövegdoboz 4">
            <a:extLst>
              <a:ext uri="{FF2B5EF4-FFF2-40B4-BE49-F238E27FC236}">
                <a16:creationId xmlns:a16="http://schemas.microsoft.com/office/drawing/2014/main" id="{40878CF0-6D1F-47F3-A427-7EB493816878}"/>
              </a:ext>
            </a:extLst>
          </p:cNvPr>
          <p:cNvSpPr txBox="1"/>
          <p:nvPr/>
        </p:nvSpPr>
        <p:spPr>
          <a:xfrm>
            <a:off x="503238" y="1844675"/>
            <a:ext cx="5868987" cy="3644900"/>
          </a:xfrm>
          <a:prstGeom prst="rect">
            <a:avLst/>
          </a:prstGeom>
          <a:noFill/>
        </p:spPr>
        <p:txBody>
          <a:bodyPr>
            <a:spAutoFit/>
          </a:bodyPr>
          <a:lstStyle/>
          <a:p>
            <a:pPr marL="285750" indent="-285750">
              <a:spcBef>
                <a:spcPts val="528"/>
              </a:spcBef>
              <a:buFont typeface="Arial" panose="020B0604020202020204" pitchFamily="34" charset="0"/>
              <a:buChar char="•"/>
              <a:defRPr/>
            </a:pPr>
            <a:r>
              <a:rPr lang="hu-HU" sz="2400" dirty="0">
                <a:latin typeface="+mn-lt"/>
              </a:rPr>
              <a:t>plusz réteg az alap </a:t>
            </a:r>
            <a:r>
              <a:rPr lang="hu-HU" sz="2400" dirty="0" err="1">
                <a:latin typeface="+mn-lt"/>
              </a:rPr>
              <a:t>üléspárnázaton</a:t>
            </a:r>
            <a:endParaRPr lang="hu-HU" sz="2400" dirty="0">
              <a:latin typeface="+mn-lt"/>
            </a:endParaRPr>
          </a:p>
          <a:p>
            <a:pPr marL="285750" indent="-285750">
              <a:spcBef>
                <a:spcPts val="528"/>
              </a:spcBef>
              <a:buFont typeface="Arial" panose="020B0604020202020204" pitchFamily="34" charset="0"/>
              <a:buChar char="•"/>
              <a:defRPr/>
            </a:pPr>
            <a:r>
              <a:rPr lang="hu-HU" sz="2400" dirty="0">
                <a:latin typeface="+mn-lt"/>
              </a:rPr>
              <a:t>30 mm memória szivacspárna</a:t>
            </a:r>
          </a:p>
          <a:p>
            <a:pPr marL="285750" indent="-285750">
              <a:spcBef>
                <a:spcPts val="528"/>
              </a:spcBef>
              <a:buFont typeface="Arial" panose="020B0604020202020204" pitchFamily="34" charset="0"/>
              <a:buChar char="•"/>
              <a:defRPr/>
            </a:pPr>
            <a:r>
              <a:rPr lang="hu-HU" sz="2400" dirty="0">
                <a:latin typeface="+mn-lt"/>
              </a:rPr>
              <a:t>nagyobb mértékben igazodik a test alakjához </a:t>
            </a:r>
            <a:r>
              <a:rPr lang="hu-HU" sz="2400" dirty="0">
                <a:latin typeface="+mn-lt"/>
                <a:sym typeface="Wingdings" panose="05000000000000000000" pitchFamily="2" charset="2"/>
              </a:rPr>
              <a:t></a:t>
            </a:r>
          </a:p>
          <a:p>
            <a:pPr marL="285750" indent="-285750">
              <a:spcBef>
                <a:spcPts val="528"/>
              </a:spcBef>
              <a:buFont typeface="Arial" panose="020B0604020202020204" pitchFamily="34" charset="0"/>
              <a:buChar char="•"/>
              <a:defRPr/>
            </a:pPr>
            <a:r>
              <a:rPr lang="hu-HU" sz="2400" dirty="0">
                <a:latin typeface="+mn-lt"/>
                <a:sym typeface="Wingdings" panose="05000000000000000000" pitchFamily="2" charset="2"/>
              </a:rPr>
              <a:t>többé csökkenti az üléssel terhelt testfelületen a nyomást </a:t>
            </a:r>
            <a:endParaRPr lang="hu-HU" sz="2400" dirty="0">
              <a:latin typeface="+mn-lt"/>
            </a:endParaRPr>
          </a:p>
          <a:p>
            <a:pPr marL="285750" indent="-285750">
              <a:spcBef>
                <a:spcPts val="528"/>
              </a:spcBef>
              <a:buFont typeface="Arial" panose="020B0604020202020204" pitchFamily="34" charset="0"/>
              <a:buChar char="•"/>
              <a:defRPr/>
            </a:pPr>
            <a:r>
              <a:rPr lang="hu-HU" sz="2400" dirty="0">
                <a:latin typeface="+mn-lt"/>
              </a:rPr>
              <a:t>elősegíti a jobb vérkeringést</a:t>
            </a:r>
          </a:p>
          <a:p>
            <a:pPr marL="285750" indent="-285750">
              <a:spcBef>
                <a:spcPts val="528"/>
              </a:spcBef>
              <a:buFont typeface="Arial" panose="020B0604020202020204" pitchFamily="34" charset="0"/>
              <a:buChar char="•"/>
              <a:defRPr/>
            </a:pPr>
            <a:r>
              <a:rPr lang="hu-HU" sz="2400" dirty="0" err="1">
                <a:latin typeface="+mn-lt"/>
              </a:rPr>
              <a:t>hipoallergén</a:t>
            </a:r>
            <a:r>
              <a:rPr lang="hu-HU" sz="2400" dirty="0">
                <a:latin typeface="+mn-lt"/>
              </a:rPr>
              <a:t> (</a:t>
            </a:r>
            <a:r>
              <a:rPr lang="hu-HU" sz="2400" dirty="0" err="1">
                <a:latin typeface="+mn-lt"/>
              </a:rPr>
              <a:t>tkp</a:t>
            </a:r>
            <a:r>
              <a:rPr lang="hu-HU" sz="2400" dirty="0">
                <a:latin typeface="+mn-lt"/>
              </a:rPr>
              <a:t> nem allergén)</a:t>
            </a:r>
          </a:p>
          <a:p>
            <a:pPr marL="285750" indent="-285750">
              <a:buFont typeface="Arial" panose="020B0604020202020204" pitchFamily="34" charset="0"/>
              <a:buChar char="•"/>
              <a:defRPr/>
            </a:pPr>
            <a:endParaRPr lang="hu-HU" dirty="0"/>
          </a:p>
        </p:txBody>
      </p:sp>
      <p:pic>
        <p:nvPicPr>
          <p:cNvPr id="19460" name="Kép 7">
            <a:extLst>
              <a:ext uri="{FF2B5EF4-FFF2-40B4-BE49-F238E27FC236}">
                <a16:creationId xmlns:a16="http://schemas.microsoft.com/office/drawing/2014/main" id="{4D397CAF-1F28-460C-AC5D-5DEBBF7407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3608388"/>
            <a:ext cx="2700338"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ím 1">
            <a:extLst>
              <a:ext uri="{FF2B5EF4-FFF2-40B4-BE49-F238E27FC236}">
                <a16:creationId xmlns:a16="http://schemas.microsoft.com/office/drawing/2014/main" id="{E1C484DA-2E6A-429B-9B06-61A99D52D7E3}"/>
              </a:ext>
            </a:extLst>
          </p:cNvPr>
          <p:cNvSpPr>
            <a:spLocks noGrp="1"/>
          </p:cNvSpPr>
          <p:nvPr>
            <p:ph type="title"/>
          </p:nvPr>
        </p:nvSpPr>
        <p:spPr>
          <a:xfrm>
            <a:off x="468313" y="-22225"/>
            <a:ext cx="8229600" cy="1143000"/>
          </a:xfrm>
        </p:spPr>
        <p:txBody>
          <a:bodyPr/>
          <a:lstStyle/>
          <a:p>
            <a:r>
              <a:rPr lang="hu-HU" altLang="hu-HU"/>
              <a:t>Karfák</a:t>
            </a:r>
          </a:p>
        </p:txBody>
      </p:sp>
      <p:sp>
        <p:nvSpPr>
          <p:cNvPr id="3" name="Tartalom helye 2">
            <a:extLst>
              <a:ext uri="{FF2B5EF4-FFF2-40B4-BE49-F238E27FC236}">
                <a16:creationId xmlns:a16="http://schemas.microsoft.com/office/drawing/2014/main" id="{96C098F9-CCB3-417A-8DF7-7C7EC3695A1E}"/>
              </a:ext>
            </a:extLst>
          </p:cNvPr>
          <p:cNvSpPr>
            <a:spLocks noGrp="1"/>
          </p:cNvSpPr>
          <p:nvPr>
            <p:ph idx="1"/>
          </p:nvPr>
        </p:nvSpPr>
        <p:spPr>
          <a:xfrm>
            <a:off x="468313" y="1025525"/>
            <a:ext cx="8135937" cy="5840413"/>
          </a:xfrm>
        </p:spPr>
        <p:txBody>
          <a:bodyPr/>
          <a:lstStyle/>
          <a:p>
            <a:pPr>
              <a:defRPr/>
            </a:pPr>
            <a:r>
              <a:rPr lang="hu-HU" sz="2400" i="1" dirty="0"/>
              <a:t>Fix kartámasz</a:t>
            </a:r>
          </a:p>
          <a:p>
            <a:pPr marL="0" indent="0">
              <a:buFont typeface="Arial" panose="020B0604020202020204" pitchFamily="34" charset="0"/>
              <a:buNone/>
              <a:defRPr/>
            </a:pPr>
            <a:r>
              <a:rPr lang="hu-HU" sz="2000" dirty="0"/>
              <a:t>     - nem állítható, pl.: BR25 Jazz, BR33</a:t>
            </a:r>
          </a:p>
          <a:p>
            <a:pPr>
              <a:defRPr/>
            </a:pPr>
            <a:r>
              <a:rPr lang="hu-HU" sz="2400" i="1" dirty="0"/>
              <a:t>Állítható kartámaszok  </a:t>
            </a:r>
          </a:p>
          <a:p>
            <a:pPr marL="0" indent="0">
              <a:buFont typeface="Arial" panose="020B0604020202020204" pitchFamily="34" charset="0"/>
              <a:buNone/>
              <a:defRPr/>
            </a:pPr>
            <a:r>
              <a:rPr lang="hu-HU" sz="2000" dirty="0"/>
              <a:t>     - 2D: állítható magasság, pl.: BR Hans, Fritz, Duna</a:t>
            </a:r>
          </a:p>
          <a:p>
            <a:pPr marL="0" indent="0">
              <a:buFont typeface="Arial" panose="020B0604020202020204" pitchFamily="34" charset="0"/>
              <a:buNone/>
              <a:defRPr/>
            </a:pPr>
            <a:r>
              <a:rPr lang="hu-HU" sz="2000" dirty="0"/>
              <a:t>     - 3D: állítható magasság, mélység, forgatható, pl.: AR40</a:t>
            </a:r>
          </a:p>
          <a:p>
            <a:pPr marL="0" indent="0">
              <a:buFont typeface="Arial" panose="020B0604020202020204" pitchFamily="34" charset="0"/>
              <a:buNone/>
              <a:defRPr/>
            </a:pPr>
            <a:r>
              <a:rPr lang="hu-HU" sz="2000" dirty="0"/>
              <a:t>     - 4D: állítható magasság, szélesség, mélység, forgatható, pl.: AR49 C</a:t>
            </a:r>
          </a:p>
          <a:p>
            <a:pPr>
              <a:defRPr/>
            </a:pPr>
            <a:r>
              <a:rPr lang="hu-HU" sz="2400" i="1" dirty="0"/>
              <a:t>Karfa top szerint:</a:t>
            </a:r>
          </a:p>
          <a:p>
            <a:pPr marL="0" indent="0">
              <a:buFont typeface="Arial" panose="020B0604020202020204" pitchFamily="34" charset="0"/>
              <a:buNone/>
              <a:defRPr/>
            </a:pPr>
            <a:r>
              <a:rPr lang="hu-HU" sz="2000" dirty="0"/>
              <a:t>     	- puha, pl.: BR06, BR </a:t>
            </a:r>
            <a:r>
              <a:rPr lang="hu-HU" sz="2000" dirty="0" err="1"/>
              <a:t>Luke</a:t>
            </a:r>
            <a:endParaRPr lang="hu-HU" sz="2000" dirty="0"/>
          </a:p>
          <a:p>
            <a:pPr marL="0" indent="0">
              <a:buFont typeface="Arial" panose="020B0604020202020204" pitchFamily="34" charset="0"/>
              <a:buNone/>
              <a:defRPr/>
            </a:pPr>
            <a:r>
              <a:rPr lang="hu-HU" sz="2000" dirty="0"/>
              <a:t>     	- kemény pl.: BR Hans</a:t>
            </a:r>
          </a:p>
          <a:p>
            <a:pPr>
              <a:defRPr/>
            </a:pPr>
            <a:r>
              <a:rPr lang="hu-HU" sz="2400" i="1" dirty="0"/>
              <a:t>Váz anyaga szerint:</a:t>
            </a:r>
          </a:p>
          <a:p>
            <a:pPr marL="0" indent="0">
              <a:buFont typeface="Arial" charset="0"/>
              <a:buNone/>
              <a:defRPr/>
            </a:pPr>
            <a:r>
              <a:rPr lang="hu-HU" sz="2000" dirty="0"/>
              <a:t>	- teljesen műanyag, pl. BR Fritz</a:t>
            </a:r>
          </a:p>
          <a:p>
            <a:pPr marL="0" indent="0">
              <a:buFont typeface="Arial" charset="0"/>
              <a:buNone/>
              <a:defRPr/>
            </a:pPr>
            <a:r>
              <a:rPr lang="hu-HU" sz="2000" dirty="0"/>
              <a:t>	- acél váz, pl. BR06</a:t>
            </a:r>
          </a:p>
          <a:p>
            <a:pPr marL="0" indent="0">
              <a:buFont typeface="Arial" panose="020B0604020202020204" pitchFamily="34" charset="0"/>
              <a:buNone/>
              <a:defRPr/>
            </a:pPr>
            <a:r>
              <a:rPr lang="hu-HU" sz="2000" dirty="0"/>
              <a:t>     	- alumínium pl.: AR90 Luxi</a:t>
            </a:r>
          </a:p>
          <a:p>
            <a:pPr marL="0" indent="0">
              <a:buFont typeface="Arial" panose="020B0604020202020204" pitchFamily="34" charset="0"/>
              <a:buNone/>
              <a:defRPr/>
            </a:pPr>
            <a:endParaRPr lang="hu-HU" dirty="0"/>
          </a:p>
          <a:p>
            <a:pPr marL="0" indent="0">
              <a:buFont typeface="Arial" panose="020B0604020202020204" pitchFamily="34" charset="0"/>
              <a:buNone/>
              <a:defRPr/>
            </a:pPr>
            <a:endParaRPr lang="hu-HU" dirty="0"/>
          </a:p>
          <a:p>
            <a:pPr marL="0" indent="0">
              <a:buFont typeface="Arial" panose="020B0604020202020204" pitchFamily="34" charset="0"/>
              <a:buNone/>
              <a:defRPr/>
            </a:pPr>
            <a:endParaRPr lang="hu-HU" dirty="0"/>
          </a:p>
          <a:p>
            <a:pPr marL="0" indent="0">
              <a:buFont typeface="Arial" panose="020B0604020202020204" pitchFamily="34" charset="0"/>
              <a:buNone/>
              <a:defRPr/>
            </a:pPr>
            <a:endParaRPr lang="hu-HU" dirty="0"/>
          </a:p>
          <a:p>
            <a:pPr marL="0" indent="0">
              <a:buFont typeface="Arial" panose="020B0604020202020204" pitchFamily="34" charset="0"/>
              <a:buNone/>
              <a:defRPr/>
            </a:pPr>
            <a:endParaRPr lang="hu-HU" dirty="0"/>
          </a:p>
          <a:p>
            <a:pPr marL="0" indent="0">
              <a:buFont typeface="Arial" panose="020B0604020202020204" pitchFamily="34" charset="0"/>
              <a:buNone/>
              <a:defRPr/>
            </a:pPr>
            <a:endParaRPr lang="hu-HU" dirty="0"/>
          </a:p>
        </p:txBody>
      </p:sp>
      <p:pic>
        <p:nvPicPr>
          <p:cNvPr id="20484" name="Kép 9">
            <a:extLst>
              <a:ext uri="{FF2B5EF4-FFF2-40B4-BE49-F238E27FC236}">
                <a16:creationId xmlns:a16="http://schemas.microsoft.com/office/drawing/2014/main" id="{DB404A66-4F74-4515-BE26-F97213822A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8075" y="908050"/>
            <a:ext cx="2128838"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Kép 10">
            <a:extLst>
              <a:ext uri="{FF2B5EF4-FFF2-40B4-BE49-F238E27FC236}">
                <a16:creationId xmlns:a16="http://schemas.microsoft.com/office/drawing/2014/main" id="{1B1AE505-125C-4D3E-BCC2-C100408F7D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2625" y="5049838"/>
            <a:ext cx="1103313"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Kép 11">
            <a:extLst>
              <a:ext uri="{FF2B5EF4-FFF2-40B4-BE49-F238E27FC236}">
                <a16:creationId xmlns:a16="http://schemas.microsoft.com/office/drawing/2014/main" id="{337FE4F2-40C5-4BA0-9299-495D4D4018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9800" y="3763963"/>
            <a:ext cx="212566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ím 1">
            <a:extLst>
              <a:ext uri="{FF2B5EF4-FFF2-40B4-BE49-F238E27FC236}">
                <a16:creationId xmlns:a16="http://schemas.microsoft.com/office/drawing/2014/main" id="{96D61E85-CAE9-44B3-B9BA-89EFDF01F780}"/>
              </a:ext>
            </a:extLst>
          </p:cNvPr>
          <p:cNvSpPr>
            <a:spLocks noGrp="1"/>
          </p:cNvSpPr>
          <p:nvPr>
            <p:ph type="title"/>
          </p:nvPr>
        </p:nvSpPr>
        <p:spPr>
          <a:xfrm>
            <a:off x="457200" y="161925"/>
            <a:ext cx="8229600" cy="998538"/>
          </a:xfrm>
        </p:spPr>
        <p:txBody>
          <a:bodyPr/>
          <a:lstStyle/>
          <a:p>
            <a:r>
              <a:rPr lang="hu-HU" altLang="hu-HU"/>
              <a:t>Fejtámlák</a:t>
            </a:r>
          </a:p>
        </p:txBody>
      </p:sp>
      <p:sp>
        <p:nvSpPr>
          <p:cNvPr id="6" name="Szövegdoboz 5">
            <a:extLst>
              <a:ext uri="{FF2B5EF4-FFF2-40B4-BE49-F238E27FC236}">
                <a16:creationId xmlns:a16="http://schemas.microsoft.com/office/drawing/2014/main" id="{9E13ECA5-F1FD-4F45-970A-B3DB7AA104C6}"/>
              </a:ext>
            </a:extLst>
          </p:cNvPr>
          <p:cNvSpPr txBox="1"/>
          <p:nvPr/>
        </p:nvSpPr>
        <p:spPr>
          <a:xfrm>
            <a:off x="466725" y="1597025"/>
            <a:ext cx="7129463" cy="3775075"/>
          </a:xfrm>
          <a:prstGeom prst="rect">
            <a:avLst/>
          </a:prstGeom>
          <a:noFill/>
        </p:spPr>
        <p:txBody>
          <a:bodyPr>
            <a:spAutoFit/>
          </a:bodyPr>
          <a:lstStyle/>
          <a:p>
            <a:pPr marL="342900" indent="-342900">
              <a:spcBef>
                <a:spcPts val="528"/>
              </a:spcBef>
              <a:buFont typeface="Arial" panose="020B0604020202020204" pitchFamily="34" charset="0"/>
              <a:buChar char="•"/>
              <a:defRPr/>
            </a:pPr>
            <a:r>
              <a:rPr lang="hu-HU" sz="2400" i="1" dirty="0">
                <a:latin typeface="+mj-lt"/>
              </a:rPr>
              <a:t>Fix</a:t>
            </a:r>
          </a:p>
          <a:p>
            <a:pPr>
              <a:spcBef>
                <a:spcPts val="528"/>
              </a:spcBef>
              <a:defRPr/>
            </a:pPr>
            <a:r>
              <a:rPr lang="hu-HU" sz="2000" dirty="0">
                <a:latin typeface="+mj-lt"/>
              </a:rPr>
              <a:t>    	- pl. </a:t>
            </a:r>
            <a:r>
              <a:rPr lang="hu-HU" sz="2000" dirty="0" err="1">
                <a:latin typeface="+mj-lt"/>
              </a:rPr>
              <a:t>Infinity</a:t>
            </a:r>
            <a:r>
              <a:rPr lang="hu-HU" sz="2000" dirty="0">
                <a:latin typeface="+mj-lt"/>
              </a:rPr>
              <a:t>, FT62, FT63</a:t>
            </a:r>
          </a:p>
          <a:p>
            <a:pPr>
              <a:spcBef>
                <a:spcPts val="528"/>
              </a:spcBef>
              <a:defRPr/>
            </a:pPr>
            <a:endParaRPr lang="hu-HU" sz="2000" dirty="0">
              <a:latin typeface="+mj-lt"/>
            </a:endParaRPr>
          </a:p>
          <a:p>
            <a:pPr marL="342900" indent="-342900">
              <a:spcBef>
                <a:spcPts val="528"/>
              </a:spcBef>
              <a:buFont typeface="Arial" panose="020B0604020202020204" pitchFamily="34" charset="0"/>
              <a:buChar char="•"/>
              <a:defRPr/>
            </a:pPr>
            <a:r>
              <a:rPr lang="hu-HU" sz="2400" i="1" dirty="0">
                <a:latin typeface="+mj-lt"/>
              </a:rPr>
              <a:t>Állítható</a:t>
            </a:r>
          </a:p>
          <a:p>
            <a:pPr>
              <a:spcBef>
                <a:spcPts val="528"/>
              </a:spcBef>
              <a:defRPr/>
            </a:pPr>
            <a:r>
              <a:rPr lang="hu-HU" sz="2000" dirty="0">
                <a:latin typeface="+mj-lt"/>
              </a:rPr>
              <a:t> 	- 2D, állítható magasság, pl.: </a:t>
            </a:r>
            <a:r>
              <a:rPr lang="hu-HU" sz="2000" dirty="0" err="1">
                <a:latin typeface="+mj-lt"/>
              </a:rPr>
              <a:t>Miro</a:t>
            </a:r>
            <a:r>
              <a:rPr lang="hu-HU" sz="2000" dirty="0">
                <a:latin typeface="+mj-lt"/>
              </a:rPr>
              <a:t>, Jackson</a:t>
            </a:r>
          </a:p>
          <a:p>
            <a:pPr>
              <a:spcBef>
                <a:spcPts val="528"/>
              </a:spcBef>
              <a:defRPr/>
            </a:pPr>
            <a:r>
              <a:rPr lang="hu-HU" sz="2000" dirty="0">
                <a:latin typeface="+mj-lt"/>
              </a:rPr>
              <a:t>    	- 3D, állítható magasság, billenthető, pl.: FT58 (</a:t>
            </a:r>
            <a:r>
              <a:rPr lang="hu-HU" sz="2000" dirty="0" err="1">
                <a:latin typeface="+mj-lt"/>
              </a:rPr>
              <a:t>Gala</a:t>
            </a:r>
            <a:r>
              <a:rPr lang="hu-HU" sz="2000" dirty="0">
                <a:latin typeface="+mj-lt"/>
              </a:rPr>
              <a:t>)</a:t>
            </a:r>
          </a:p>
          <a:p>
            <a:pPr>
              <a:spcBef>
                <a:spcPts val="528"/>
              </a:spcBef>
              <a:defRPr/>
            </a:pPr>
            <a:r>
              <a:rPr lang="hu-HU" sz="2000" dirty="0">
                <a:latin typeface="+mj-lt"/>
              </a:rPr>
              <a:t>	- 4D, magasság, dőlésszög + oldalra hajlítható 					(</a:t>
            </a:r>
            <a:r>
              <a:rPr lang="hu-HU" sz="2000" dirty="0" err="1">
                <a:latin typeface="+mj-lt"/>
              </a:rPr>
              <a:t>Ergohuman</a:t>
            </a:r>
            <a:r>
              <a:rPr lang="hu-HU" sz="2000" dirty="0">
                <a:latin typeface="+mj-lt"/>
              </a:rPr>
              <a:t>, </a:t>
            </a:r>
            <a:r>
              <a:rPr lang="hu-HU" sz="2000" dirty="0" err="1">
                <a:latin typeface="+mj-lt"/>
              </a:rPr>
              <a:t>Mirus</a:t>
            </a:r>
            <a:r>
              <a:rPr lang="hu-HU" sz="2000" dirty="0">
                <a:latin typeface="+mj-lt"/>
              </a:rPr>
              <a:t>, Pofit)</a:t>
            </a:r>
          </a:p>
          <a:p>
            <a:pPr>
              <a:spcBef>
                <a:spcPts val="528"/>
              </a:spcBef>
              <a:defRPr/>
            </a:pPr>
            <a:endParaRPr lang="hu-HU" sz="2000" dirty="0">
              <a:latin typeface="+mj-lt"/>
            </a:endParaRPr>
          </a:p>
          <a:p>
            <a:pPr marL="285750" indent="-285750">
              <a:spcBef>
                <a:spcPts val="528"/>
              </a:spcBef>
              <a:buFont typeface="Arial" panose="020B0604020202020204" pitchFamily="34" charset="0"/>
              <a:buChar char="•"/>
              <a:defRPr/>
            </a:pPr>
            <a:endParaRPr lang="hu-HU" dirty="0"/>
          </a:p>
        </p:txBody>
      </p:sp>
      <p:pic>
        <p:nvPicPr>
          <p:cNvPr id="21508" name="Kép 9">
            <a:extLst>
              <a:ext uri="{FF2B5EF4-FFF2-40B4-BE49-F238E27FC236}">
                <a16:creationId xmlns:a16="http://schemas.microsoft.com/office/drawing/2014/main" id="{6FD5C1D4-0B5B-4E62-90A4-E20A14EEA3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75" y="4281488"/>
            <a:ext cx="2230438"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Kép 11">
            <a:extLst>
              <a:ext uri="{FF2B5EF4-FFF2-40B4-BE49-F238E27FC236}">
                <a16:creationId xmlns:a16="http://schemas.microsoft.com/office/drawing/2014/main" id="{F0B80CED-C58D-4758-9CBA-0481142897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304925"/>
            <a:ext cx="18002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Kép 1">
            <a:extLst>
              <a:ext uri="{FF2B5EF4-FFF2-40B4-BE49-F238E27FC236}">
                <a16:creationId xmlns:a16="http://schemas.microsoft.com/office/drawing/2014/main" id="{238B41A1-861C-42E1-8900-11DDF317CBB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89788" y="1125538"/>
            <a:ext cx="15970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Kép 2">
            <a:extLst>
              <a:ext uri="{FF2B5EF4-FFF2-40B4-BE49-F238E27FC236}">
                <a16:creationId xmlns:a16="http://schemas.microsoft.com/office/drawing/2014/main" id="{1C657780-0C56-4D2D-9C3A-D99AF92305B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6150" y="4005263"/>
            <a:ext cx="138271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Kép 3">
            <a:extLst>
              <a:ext uri="{FF2B5EF4-FFF2-40B4-BE49-F238E27FC236}">
                <a16:creationId xmlns:a16="http://schemas.microsoft.com/office/drawing/2014/main" id="{E53DE17B-F4D9-42FF-BC32-0926C08D2460}"/>
              </a:ext>
            </a:extLst>
          </p:cNvPr>
          <p:cNvPicPr>
            <a:picLocks noChangeAspect="1"/>
          </p:cNvPicPr>
          <p:nvPr/>
        </p:nvPicPr>
        <p:blipFill>
          <a:blip r:embed="rId7">
            <a:extLst>
              <a:ext uri="{28A0092B-C50C-407E-A947-70E740481C1C}">
                <a14:useLocalDpi xmlns:a14="http://schemas.microsoft.com/office/drawing/2010/main" val="0"/>
              </a:ext>
            </a:extLst>
          </a:blip>
          <a:srcRect r="23761" b="51900"/>
          <a:stretch>
            <a:fillRect/>
          </a:stretch>
        </p:blipFill>
        <p:spPr bwMode="auto">
          <a:xfrm>
            <a:off x="3738563" y="4656138"/>
            <a:ext cx="2020887"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artalom helye 2">
            <a:extLst>
              <a:ext uri="{FF2B5EF4-FFF2-40B4-BE49-F238E27FC236}">
                <a16:creationId xmlns:a16="http://schemas.microsoft.com/office/drawing/2014/main" id="{1A8CDFBF-32CC-442D-A676-379B29A021E4}"/>
              </a:ext>
            </a:extLst>
          </p:cNvPr>
          <p:cNvSpPr>
            <a:spLocks noGrp="1"/>
          </p:cNvSpPr>
          <p:nvPr>
            <p:ph idx="1"/>
          </p:nvPr>
        </p:nvSpPr>
        <p:spPr>
          <a:xfrm>
            <a:off x="457200" y="1409700"/>
            <a:ext cx="8783638" cy="4525963"/>
          </a:xfrm>
        </p:spPr>
        <p:txBody>
          <a:bodyPr/>
          <a:lstStyle/>
          <a:p>
            <a:pPr eaLnBrk="1" hangingPunct="1"/>
            <a:r>
              <a:rPr lang="hu-HU" altLang="hu-HU" sz="2400"/>
              <a:t>magasítás: lábtartó gyűrű, pl. pénztárboxokba</a:t>
            </a:r>
          </a:p>
          <a:p>
            <a:pPr eaLnBrk="1" hangingPunct="1"/>
            <a:r>
              <a:rPr lang="hu-HU" altLang="hu-HU" sz="2400"/>
              <a:t>ülésmélység-állító: azonos széktípus minden dolgozónak, de különböző testméretek</a:t>
            </a:r>
          </a:p>
          <a:p>
            <a:pPr eaLnBrk="1" hangingPunct="1"/>
            <a:r>
              <a:rPr lang="hu-HU" altLang="hu-HU" sz="2400"/>
              <a:t>szivacsozás: ergo</a:t>
            </a:r>
          </a:p>
          <a:p>
            <a:pPr eaLnBrk="1" hangingPunct="1"/>
            <a:r>
              <a:rPr lang="hu-HU" altLang="hu-HU" sz="2400"/>
              <a:t>deréktámasz: aktív-passzív, mechanikus v. pneumatikus</a:t>
            </a:r>
          </a:p>
          <a:p>
            <a:pPr eaLnBrk="1" hangingPunct="1"/>
            <a:r>
              <a:rPr lang="hu-HU" altLang="hu-HU" sz="2400"/>
              <a:t>légpumpás deréktámasz: mélysége a marokpumpa által fokozatmentesen álítható</a:t>
            </a:r>
          </a:p>
        </p:txBody>
      </p:sp>
      <p:sp>
        <p:nvSpPr>
          <p:cNvPr id="23555" name="Cím 1">
            <a:extLst>
              <a:ext uri="{FF2B5EF4-FFF2-40B4-BE49-F238E27FC236}">
                <a16:creationId xmlns:a16="http://schemas.microsoft.com/office/drawing/2014/main" id="{9B2A0BBD-8CBD-437D-8154-812CE12BBBEA}"/>
              </a:ext>
            </a:extLst>
          </p:cNvPr>
          <p:cNvSpPr>
            <a:spLocks noGrp="1"/>
          </p:cNvSpPr>
          <p:nvPr>
            <p:ph type="title"/>
          </p:nvPr>
        </p:nvSpPr>
        <p:spPr/>
        <p:txBody>
          <a:bodyPr/>
          <a:lstStyle/>
          <a:p>
            <a:pPr eaLnBrk="1" hangingPunct="1"/>
            <a:r>
              <a:rPr lang="hu-HU" altLang="hu-HU"/>
              <a:t>Egyéb kiegészítők</a:t>
            </a:r>
          </a:p>
        </p:txBody>
      </p:sp>
      <p:pic>
        <p:nvPicPr>
          <p:cNvPr id="23556" name="Picture 4">
            <a:extLst>
              <a:ext uri="{FF2B5EF4-FFF2-40B4-BE49-F238E27FC236}">
                <a16:creationId xmlns:a16="http://schemas.microsoft.com/office/drawing/2014/main" id="{2DBF8481-E867-4721-ACAC-8A6D712E6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4556125"/>
            <a:ext cx="1296988"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Kép 10">
            <a:extLst>
              <a:ext uri="{FF2B5EF4-FFF2-40B4-BE49-F238E27FC236}">
                <a16:creationId xmlns:a16="http://schemas.microsoft.com/office/drawing/2014/main" id="{9D3FFDEB-006D-413D-8861-93AEE5DB60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4891088"/>
            <a:ext cx="1954213"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Kép 1">
            <a:extLst>
              <a:ext uri="{FF2B5EF4-FFF2-40B4-BE49-F238E27FC236}">
                <a16:creationId xmlns:a16="http://schemas.microsoft.com/office/drawing/2014/main" id="{93689ED1-C592-48B0-A591-B967ECBE1D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4700" y="4694238"/>
            <a:ext cx="2320925"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Kép 6">
            <a:extLst>
              <a:ext uri="{FF2B5EF4-FFF2-40B4-BE49-F238E27FC236}">
                <a16:creationId xmlns:a16="http://schemas.microsoft.com/office/drawing/2014/main" id="{F5BA6D5E-12AE-4C18-9A71-CB5D44AA52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2325" y="4895850"/>
            <a:ext cx="18335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78C65152-013B-484F-A011-13F494E99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88" y="862013"/>
            <a:ext cx="2538412"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Cím 1">
            <a:extLst>
              <a:ext uri="{FF2B5EF4-FFF2-40B4-BE49-F238E27FC236}">
                <a16:creationId xmlns:a16="http://schemas.microsoft.com/office/drawing/2014/main" id="{5D509096-F316-4E50-9955-B19B20010F6C}"/>
              </a:ext>
            </a:extLst>
          </p:cNvPr>
          <p:cNvSpPr>
            <a:spLocks noGrp="1"/>
          </p:cNvSpPr>
          <p:nvPr>
            <p:ph type="title"/>
          </p:nvPr>
        </p:nvSpPr>
        <p:spPr>
          <a:xfrm>
            <a:off x="457200" y="93663"/>
            <a:ext cx="8229600" cy="850900"/>
          </a:xfrm>
        </p:spPr>
        <p:txBody>
          <a:bodyPr/>
          <a:lstStyle/>
          <a:p>
            <a:pPr eaLnBrk="1" hangingPunct="1"/>
            <a:r>
              <a:rPr lang="hu-HU" altLang="hu-HU" sz="3600"/>
              <a:t>A forgószék felépítése</a:t>
            </a:r>
          </a:p>
        </p:txBody>
      </p:sp>
      <p:sp>
        <p:nvSpPr>
          <p:cNvPr id="4100" name="Szövegdoboz 4">
            <a:extLst>
              <a:ext uri="{FF2B5EF4-FFF2-40B4-BE49-F238E27FC236}">
                <a16:creationId xmlns:a16="http://schemas.microsoft.com/office/drawing/2014/main" id="{6F8F2EA9-FC28-4E6C-A991-A805751AF7CB}"/>
              </a:ext>
            </a:extLst>
          </p:cNvPr>
          <p:cNvSpPr txBox="1">
            <a:spLocks noChangeArrowheads="1"/>
          </p:cNvSpPr>
          <p:nvPr/>
        </p:nvSpPr>
        <p:spPr bwMode="auto">
          <a:xfrm>
            <a:off x="1600200" y="5786438"/>
            <a:ext cx="1646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u-HU" altLang="hu-HU" sz="1800">
                <a:latin typeface="Arial" panose="020B0604020202020204" pitchFamily="34" charset="0"/>
              </a:rPr>
              <a:t>görgők</a:t>
            </a:r>
          </a:p>
          <a:p>
            <a:pPr eaLnBrk="1" hangingPunct="1">
              <a:spcBef>
                <a:spcPct val="0"/>
              </a:spcBef>
              <a:buFontTx/>
              <a:buNone/>
            </a:pPr>
            <a:r>
              <a:rPr lang="hu-HU" altLang="hu-HU" sz="1800">
                <a:latin typeface="Arial" panose="020B0604020202020204" pitchFamily="34" charset="0"/>
              </a:rPr>
              <a:t>(több változat)</a:t>
            </a:r>
          </a:p>
        </p:txBody>
      </p:sp>
      <p:cxnSp>
        <p:nvCxnSpPr>
          <p:cNvPr id="7" name="Egyenes összekötő nyíllal 6">
            <a:extLst>
              <a:ext uri="{FF2B5EF4-FFF2-40B4-BE49-F238E27FC236}">
                <a16:creationId xmlns:a16="http://schemas.microsoft.com/office/drawing/2014/main" id="{839F1FC8-672D-4D18-A99C-93AC3F144822}"/>
              </a:ext>
            </a:extLst>
          </p:cNvPr>
          <p:cNvCxnSpPr/>
          <p:nvPr/>
        </p:nvCxnSpPr>
        <p:spPr>
          <a:xfrm flipV="1">
            <a:off x="2671763" y="5638800"/>
            <a:ext cx="666750" cy="2952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2" name="Szövegdoboz 7">
            <a:extLst>
              <a:ext uri="{FF2B5EF4-FFF2-40B4-BE49-F238E27FC236}">
                <a16:creationId xmlns:a16="http://schemas.microsoft.com/office/drawing/2014/main" id="{EDB76FB6-3B1E-43D7-A008-D0EF0D415715}"/>
              </a:ext>
            </a:extLst>
          </p:cNvPr>
          <p:cNvSpPr txBox="1">
            <a:spLocks noChangeArrowheads="1"/>
          </p:cNvSpPr>
          <p:nvPr/>
        </p:nvSpPr>
        <p:spPr bwMode="auto">
          <a:xfrm>
            <a:off x="2290763" y="4357688"/>
            <a:ext cx="78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u-HU" altLang="hu-HU" sz="1800">
                <a:latin typeface="Arial" panose="020B0604020202020204" pitchFamily="34" charset="0"/>
              </a:rPr>
              <a:t>gázlift</a:t>
            </a:r>
          </a:p>
        </p:txBody>
      </p:sp>
      <p:cxnSp>
        <p:nvCxnSpPr>
          <p:cNvPr id="9" name="Egyenes összekötő nyíllal 8">
            <a:extLst>
              <a:ext uri="{FF2B5EF4-FFF2-40B4-BE49-F238E27FC236}">
                <a16:creationId xmlns:a16="http://schemas.microsoft.com/office/drawing/2014/main" id="{629FEC82-FEA7-44F2-B792-B438A2E8C92F}"/>
              </a:ext>
            </a:extLst>
          </p:cNvPr>
          <p:cNvCxnSpPr/>
          <p:nvPr/>
        </p:nvCxnSpPr>
        <p:spPr>
          <a:xfrm flipH="1">
            <a:off x="5583238" y="4167188"/>
            <a:ext cx="806450" cy="904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4" name="Szövegdoboz 11">
            <a:extLst>
              <a:ext uri="{FF2B5EF4-FFF2-40B4-BE49-F238E27FC236}">
                <a16:creationId xmlns:a16="http://schemas.microsoft.com/office/drawing/2014/main" id="{81435EC3-16E0-436A-8991-28CA6B8AB453}"/>
              </a:ext>
            </a:extLst>
          </p:cNvPr>
          <p:cNvSpPr txBox="1">
            <a:spLocks noChangeArrowheads="1"/>
          </p:cNvSpPr>
          <p:nvPr/>
        </p:nvSpPr>
        <p:spPr bwMode="auto">
          <a:xfrm>
            <a:off x="6484938" y="3729038"/>
            <a:ext cx="2532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u-HU" altLang="hu-HU" sz="1800">
                <a:latin typeface="Arial" panose="020B0604020202020204" pitchFamily="34" charset="0"/>
              </a:rPr>
              <a:t>mechanika (opcionális </a:t>
            </a:r>
          </a:p>
          <a:p>
            <a:pPr eaLnBrk="1" hangingPunct="1">
              <a:spcBef>
                <a:spcPct val="0"/>
              </a:spcBef>
              <a:buFontTx/>
              <a:buNone/>
            </a:pPr>
            <a:r>
              <a:rPr lang="hu-HU" altLang="hu-HU" sz="1800">
                <a:latin typeface="Arial" panose="020B0604020202020204" pitchFamily="34" charset="0"/>
              </a:rPr>
              <a:t>ülésmélység állító)</a:t>
            </a:r>
          </a:p>
        </p:txBody>
      </p:sp>
      <p:cxnSp>
        <p:nvCxnSpPr>
          <p:cNvPr id="13" name="Egyenes összekötő nyíllal 12">
            <a:extLst>
              <a:ext uri="{FF2B5EF4-FFF2-40B4-BE49-F238E27FC236}">
                <a16:creationId xmlns:a16="http://schemas.microsoft.com/office/drawing/2014/main" id="{8EBAA9D4-BABE-4C64-A003-2A8E7E1B9807}"/>
              </a:ext>
            </a:extLst>
          </p:cNvPr>
          <p:cNvCxnSpPr/>
          <p:nvPr/>
        </p:nvCxnSpPr>
        <p:spPr>
          <a:xfrm>
            <a:off x="3284538" y="4541838"/>
            <a:ext cx="115411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6" name="Szövegdoboz 15">
            <a:extLst>
              <a:ext uri="{FF2B5EF4-FFF2-40B4-BE49-F238E27FC236}">
                <a16:creationId xmlns:a16="http://schemas.microsoft.com/office/drawing/2014/main" id="{1486439A-26F9-4351-9616-797A90904BC5}"/>
              </a:ext>
            </a:extLst>
          </p:cNvPr>
          <p:cNvSpPr txBox="1">
            <a:spLocks noChangeArrowheads="1"/>
          </p:cNvSpPr>
          <p:nvPr/>
        </p:nvSpPr>
        <p:spPr bwMode="auto">
          <a:xfrm>
            <a:off x="6346825" y="3262313"/>
            <a:ext cx="80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u-HU" altLang="hu-HU" sz="1800">
                <a:latin typeface="Arial" panose="020B0604020202020204" pitchFamily="34" charset="0"/>
              </a:rPr>
              <a:t>ülőlap</a:t>
            </a:r>
          </a:p>
        </p:txBody>
      </p:sp>
      <p:cxnSp>
        <p:nvCxnSpPr>
          <p:cNvPr id="17" name="Egyenes összekötő nyíllal 16">
            <a:extLst>
              <a:ext uri="{FF2B5EF4-FFF2-40B4-BE49-F238E27FC236}">
                <a16:creationId xmlns:a16="http://schemas.microsoft.com/office/drawing/2014/main" id="{68AECD29-2B58-4168-836C-99DDF3FADDC4}"/>
              </a:ext>
            </a:extLst>
          </p:cNvPr>
          <p:cNvCxnSpPr/>
          <p:nvPr/>
        </p:nvCxnSpPr>
        <p:spPr>
          <a:xfrm flipH="1">
            <a:off x="5842000" y="3452813"/>
            <a:ext cx="504825" cy="2762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8" name="Szövegdoboz 18">
            <a:extLst>
              <a:ext uri="{FF2B5EF4-FFF2-40B4-BE49-F238E27FC236}">
                <a16:creationId xmlns:a16="http://schemas.microsoft.com/office/drawing/2014/main" id="{51E16C73-5361-4D5A-BA4B-0468786876AD}"/>
              </a:ext>
            </a:extLst>
          </p:cNvPr>
          <p:cNvSpPr txBox="1">
            <a:spLocks noChangeArrowheads="1"/>
          </p:cNvSpPr>
          <p:nvPr/>
        </p:nvSpPr>
        <p:spPr bwMode="auto">
          <a:xfrm>
            <a:off x="1646238" y="2347913"/>
            <a:ext cx="1069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u-HU" altLang="hu-HU" sz="1800">
                <a:latin typeface="Arial" panose="020B0604020202020204" pitchFamily="34" charset="0"/>
              </a:rPr>
              <a:t>háttámla</a:t>
            </a:r>
          </a:p>
        </p:txBody>
      </p:sp>
      <p:cxnSp>
        <p:nvCxnSpPr>
          <p:cNvPr id="20" name="Egyenes összekötő nyíllal 19">
            <a:extLst>
              <a:ext uri="{FF2B5EF4-FFF2-40B4-BE49-F238E27FC236}">
                <a16:creationId xmlns:a16="http://schemas.microsoft.com/office/drawing/2014/main" id="{7D87D5CC-49B6-421F-B82F-18FCAAAED89A}"/>
              </a:ext>
            </a:extLst>
          </p:cNvPr>
          <p:cNvCxnSpPr/>
          <p:nvPr/>
        </p:nvCxnSpPr>
        <p:spPr>
          <a:xfrm>
            <a:off x="2925763" y="2544763"/>
            <a:ext cx="71596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10" name="Szövegdoboz 21">
            <a:extLst>
              <a:ext uri="{FF2B5EF4-FFF2-40B4-BE49-F238E27FC236}">
                <a16:creationId xmlns:a16="http://schemas.microsoft.com/office/drawing/2014/main" id="{60C7D7F0-95BE-4022-9E63-0DC777E1E3E7}"/>
              </a:ext>
            </a:extLst>
          </p:cNvPr>
          <p:cNvSpPr txBox="1">
            <a:spLocks noChangeArrowheads="1"/>
          </p:cNvSpPr>
          <p:nvPr/>
        </p:nvSpPr>
        <p:spPr bwMode="auto">
          <a:xfrm>
            <a:off x="4364038" y="2090738"/>
            <a:ext cx="1312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u-HU" altLang="hu-HU" sz="1800">
                <a:latin typeface="Arial" panose="020B0604020202020204" pitchFamily="34" charset="0"/>
              </a:rPr>
              <a:t>kartámasz </a:t>
            </a:r>
          </a:p>
        </p:txBody>
      </p:sp>
      <p:cxnSp>
        <p:nvCxnSpPr>
          <p:cNvPr id="23" name="Egyenes összekötő nyíllal 22">
            <a:extLst>
              <a:ext uri="{FF2B5EF4-FFF2-40B4-BE49-F238E27FC236}">
                <a16:creationId xmlns:a16="http://schemas.microsoft.com/office/drawing/2014/main" id="{4AFA3B35-CA13-46A4-BD31-C5789A2B3C26}"/>
              </a:ext>
            </a:extLst>
          </p:cNvPr>
          <p:cNvCxnSpPr/>
          <p:nvPr/>
        </p:nvCxnSpPr>
        <p:spPr>
          <a:xfrm>
            <a:off x="4722813" y="2462213"/>
            <a:ext cx="0" cy="4032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12" name="Szövegdoboz 25">
            <a:extLst>
              <a:ext uri="{FF2B5EF4-FFF2-40B4-BE49-F238E27FC236}">
                <a16:creationId xmlns:a16="http://schemas.microsoft.com/office/drawing/2014/main" id="{98FC52D5-C253-40F1-A4CC-569AC6B60C2F}"/>
              </a:ext>
            </a:extLst>
          </p:cNvPr>
          <p:cNvSpPr txBox="1">
            <a:spLocks noChangeArrowheads="1"/>
          </p:cNvSpPr>
          <p:nvPr/>
        </p:nvSpPr>
        <p:spPr bwMode="auto">
          <a:xfrm>
            <a:off x="7451725" y="5561013"/>
            <a:ext cx="1236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u-HU" altLang="hu-HU" sz="1800">
                <a:latin typeface="Arial" panose="020B0604020202020204" pitchFamily="34" charset="0"/>
              </a:rPr>
              <a:t>lábkereszt</a:t>
            </a:r>
          </a:p>
        </p:txBody>
      </p:sp>
      <p:cxnSp>
        <p:nvCxnSpPr>
          <p:cNvPr id="27" name="Egyenes összekötő nyíllal 26">
            <a:extLst>
              <a:ext uri="{FF2B5EF4-FFF2-40B4-BE49-F238E27FC236}">
                <a16:creationId xmlns:a16="http://schemas.microsoft.com/office/drawing/2014/main" id="{8E98AB01-740B-4B6C-B47C-C54F05FB57ED}"/>
              </a:ext>
            </a:extLst>
          </p:cNvPr>
          <p:cNvCxnSpPr>
            <a:stCxn id="4112" idx="1"/>
          </p:cNvCxnSpPr>
          <p:nvPr/>
        </p:nvCxnSpPr>
        <p:spPr>
          <a:xfrm flipH="1" flipV="1">
            <a:off x="5759450" y="5265738"/>
            <a:ext cx="1692275" cy="4810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14" name="Kép 5">
            <a:extLst>
              <a:ext uri="{FF2B5EF4-FFF2-40B4-BE49-F238E27FC236}">
                <a16:creationId xmlns:a16="http://schemas.microsoft.com/office/drawing/2014/main" id="{EC31FE0A-D331-4B2E-85C8-89AB78B66F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3238" y="4500563"/>
            <a:ext cx="11826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Szövegdoboz 7">
            <a:extLst>
              <a:ext uri="{FF2B5EF4-FFF2-40B4-BE49-F238E27FC236}">
                <a16:creationId xmlns:a16="http://schemas.microsoft.com/office/drawing/2014/main" id="{51F570F7-FDC7-4E9C-91A3-B5844A3AAE78}"/>
              </a:ext>
            </a:extLst>
          </p:cNvPr>
          <p:cNvSpPr txBox="1">
            <a:spLocks noChangeArrowheads="1"/>
          </p:cNvSpPr>
          <p:nvPr/>
        </p:nvSpPr>
        <p:spPr bwMode="auto">
          <a:xfrm>
            <a:off x="6770688" y="4437063"/>
            <a:ext cx="1595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u-HU" altLang="hu-HU" sz="1800">
                <a:latin typeface="Arial" panose="020B0604020202020204" pitchFamily="34" charset="0"/>
              </a:rPr>
              <a:t>lábtartó gyűrű</a:t>
            </a:r>
          </a:p>
          <a:p>
            <a:pPr eaLnBrk="1" hangingPunct="1">
              <a:spcBef>
                <a:spcPct val="0"/>
              </a:spcBef>
              <a:buFontTx/>
              <a:buNone/>
            </a:pPr>
            <a:r>
              <a:rPr lang="hu-HU" altLang="hu-HU" sz="1800">
                <a:latin typeface="Arial" panose="020B0604020202020204" pitchFamily="34" charset="0"/>
              </a:rPr>
              <a:t>(opcionális)</a:t>
            </a:r>
          </a:p>
        </p:txBody>
      </p:sp>
      <p:cxnSp>
        <p:nvCxnSpPr>
          <p:cNvPr id="24" name="Egyenes összekötő nyíllal 23">
            <a:extLst>
              <a:ext uri="{FF2B5EF4-FFF2-40B4-BE49-F238E27FC236}">
                <a16:creationId xmlns:a16="http://schemas.microsoft.com/office/drawing/2014/main" id="{6EE74C39-0C01-4DD7-8EE2-4EF554C2CE3E}"/>
              </a:ext>
            </a:extLst>
          </p:cNvPr>
          <p:cNvCxnSpPr/>
          <p:nvPr/>
        </p:nvCxnSpPr>
        <p:spPr>
          <a:xfrm flipH="1">
            <a:off x="4932363" y="4767263"/>
            <a:ext cx="650875" cy="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117" name="Szövegdoboz 1">
            <a:extLst>
              <a:ext uri="{FF2B5EF4-FFF2-40B4-BE49-F238E27FC236}">
                <a16:creationId xmlns:a16="http://schemas.microsoft.com/office/drawing/2014/main" id="{97DA78E8-9FDD-453F-8A0E-4EA437680AF2}"/>
              </a:ext>
            </a:extLst>
          </p:cNvPr>
          <p:cNvSpPr txBox="1">
            <a:spLocks noChangeArrowheads="1"/>
          </p:cNvSpPr>
          <p:nvPr/>
        </p:nvSpPr>
        <p:spPr bwMode="auto">
          <a:xfrm>
            <a:off x="6937375" y="1595438"/>
            <a:ext cx="1951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u-HU" altLang="hu-HU" sz="1800">
                <a:latin typeface="Arial" panose="020B0604020202020204" pitchFamily="34" charset="0"/>
              </a:rPr>
              <a:t>ergo betét </a:t>
            </a:r>
            <a:r>
              <a:rPr lang="hu-HU" altLang="hu-HU" sz="1400">
                <a:latin typeface="Arial" panose="020B0604020202020204" pitchFamily="34" charset="0"/>
              </a:rPr>
              <a:t>vagy</a:t>
            </a:r>
            <a:endParaRPr lang="hu-HU" altLang="hu-HU" sz="1800">
              <a:latin typeface="Arial" panose="020B0604020202020204" pitchFamily="34" charset="0"/>
            </a:endParaRPr>
          </a:p>
          <a:p>
            <a:pPr eaLnBrk="1" hangingPunct="1">
              <a:spcBef>
                <a:spcPct val="0"/>
              </a:spcBef>
              <a:buFontTx/>
              <a:buNone/>
            </a:pPr>
            <a:r>
              <a:rPr lang="hu-HU" altLang="hu-HU" sz="1800">
                <a:latin typeface="Arial" panose="020B0604020202020204" pitchFamily="34" charset="0"/>
              </a:rPr>
              <a:t>TRM matrac </a:t>
            </a:r>
            <a:r>
              <a:rPr lang="hu-HU" altLang="hu-HU" sz="1400">
                <a:latin typeface="Arial" panose="020B0604020202020204" pitchFamily="34" charset="0"/>
              </a:rPr>
              <a:t>vagy</a:t>
            </a:r>
            <a:endParaRPr lang="hu-HU" altLang="hu-HU" sz="1800">
              <a:latin typeface="Arial" panose="020B0604020202020204" pitchFamily="34" charset="0"/>
            </a:endParaRPr>
          </a:p>
          <a:p>
            <a:pPr eaLnBrk="1" hangingPunct="1">
              <a:spcBef>
                <a:spcPct val="0"/>
              </a:spcBef>
              <a:buFontTx/>
              <a:buNone/>
            </a:pPr>
            <a:r>
              <a:rPr lang="hu-HU" altLang="hu-HU" sz="1800">
                <a:latin typeface="Arial" panose="020B0604020202020204" pitchFamily="34" charset="0"/>
              </a:rPr>
              <a:t>memory szivacs</a:t>
            </a:r>
          </a:p>
          <a:p>
            <a:pPr eaLnBrk="1" hangingPunct="1">
              <a:spcBef>
                <a:spcPct val="0"/>
              </a:spcBef>
              <a:buFontTx/>
              <a:buNone/>
            </a:pPr>
            <a:r>
              <a:rPr lang="hu-HU" altLang="hu-HU" sz="1800">
                <a:latin typeface="Arial" panose="020B0604020202020204" pitchFamily="34" charset="0"/>
              </a:rPr>
              <a:t>(opcionális)</a:t>
            </a:r>
          </a:p>
        </p:txBody>
      </p:sp>
      <p:cxnSp>
        <p:nvCxnSpPr>
          <p:cNvPr id="25" name="Egyenes összekötő nyíllal 24">
            <a:extLst>
              <a:ext uri="{FF2B5EF4-FFF2-40B4-BE49-F238E27FC236}">
                <a16:creationId xmlns:a16="http://schemas.microsoft.com/office/drawing/2014/main" id="{1E2B33A2-B965-460C-8B3D-62AAF2020979}"/>
              </a:ext>
            </a:extLst>
          </p:cNvPr>
          <p:cNvCxnSpPr/>
          <p:nvPr/>
        </p:nvCxnSpPr>
        <p:spPr>
          <a:xfrm flipH="1">
            <a:off x="5257800" y="2289175"/>
            <a:ext cx="1679575" cy="1239838"/>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 name="Egyenes összekötő nyíllal 27">
            <a:extLst>
              <a:ext uri="{FF2B5EF4-FFF2-40B4-BE49-F238E27FC236}">
                <a16:creationId xmlns:a16="http://schemas.microsoft.com/office/drawing/2014/main" id="{DE0F15F3-8050-4167-9DB5-4873541B1238}"/>
              </a:ext>
            </a:extLst>
          </p:cNvPr>
          <p:cNvCxnSpPr>
            <a:stCxn id="4120" idx="3"/>
          </p:cNvCxnSpPr>
          <p:nvPr/>
        </p:nvCxnSpPr>
        <p:spPr>
          <a:xfrm flipV="1">
            <a:off x="1828800" y="3205163"/>
            <a:ext cx="1831975" cy="32385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20" name="Szövegdoboz 7">
            <a:extLst>
              <a:ext uri="{FF2B5EF4-FFF2-40B4-BE49-F238E27FC236}">
                <a16:creationId xmlns:a16="http://schemas.microsoft.com/office/drawing/2014/main" id="{0B0EC1D2-7573-4F01-82D3-DDD685C84BC9}"/>
              </a:ext>
            </a:extLst>
          </p:cNvPr>
          <p:cNvSpPr txBox="1">
            <a:spLocks noChangeArrowheads="1"/>
          </p:cNvSpPr>
          <p:nvPr/>
        </p:nvSpPr>
        <p:spPr bwMode="auto">
          <a:xfrm>
            <a:off x="323850" y="3205163"/>
            <a:ext cx="1504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u-HU" altLang="hu-HU" sz="1800">
                <a:latin typeface="Arial" panose="020B0604020202020204" pitchFamily="34" charset="0"/>
              </a:rPr>
              <a:t>deréktámasz</a:t>
            </a:r>
          </a:p>
          <a:p>
            <a:pPr eaLnBrk="1" hangingPunct="1">
              <a:spcBef>
                <a:spcPct val="0"/>
              </a:spcBef>
              <a:buFontTx/>
              <a:buNone/>
            </a:pPr>
            <a:r>
              <a:rPr lang="hu-HU" altLang="hu-HU" sz="1800">
                <a:latin typeface="Arial" panose="020B0604020202020204" pitchFamily="34" charset="0"/>
              </a:rPr>
              <a:t>(opcionális)</a:t>
            </a:r>
          </a:p>
        </p:txBody>
      </p:sp>
      <p:sp>
        <p:nvSpPr>
          <p:cNvPr id="4121" name="Szövegdoboz 13">
            <a:extLst>
              <a:ext uri="{FF2B5EF4-FFF2-40B4-BE49-F238E27FC236}">
                <a16:creationId xmlns:a16="http://schemas.microsoft.com/office/drawing/2014/main" id="{D4A87B8E-25B1-493B-9940-204AECD7D207}"/>
              </a:ext>
            </a:extLst>
          </p:cNvPr>
          <p:cNvSpPr txBox="1">
            <a:spLocks noChangeArrowheads="1"/>
          </p:cNvSpPr>
          <p:nvPr/>
        </p:nvSpPr>
        <p:spPr bwMode="auto">
          <a:xfrm>
            <a:off x="576263" y="1089025"/>
            <a:ext cx="1365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u-HU" altLang="hu-HU" sz="1800">
                <a:latin typeface="Arial" panose="020B0604020202020204" pitchFamily="34" charset="0"/>
              </a:rPr>
              <a:t>fejtámla</a:t>
            </a:r>
          </a:p>
          <a:p>
            <a:pPr eaLnBrk="1" hangingPunct="1">
              <a:spcBef>
                <a:spcPct val="0"/>
              </a:spcBef>
              <a:buFontTx/>
              <a:buNone/>
            </a:pPr>
            <a:r>
              <a:rPr lang="hu-HU" altLang="hu-HU" sz="1800">
                <a:latin typeface="Arial" panose="020B0604020202020204" pitchFamily="34" charset="0"/>
              </a:rPr>
              <a:t>(opcionális)</a:t>
            </a:r>
          </a:p>
        </p:txBody>
      </p:sp>
      <p:cxnSp>
        <p:nvCxnSpPr>
          <p:cNvPr id="34" name="Egyenes összekötő nyíllal 33">
            <a:extLst>
              <a:ext uri="{FF2B5EF4-FFF2-40B4-BE49-F238E27FC236}">
                <a16:creationId xmlns:a16="http://schemas.microsoft.com/office/drawing/2014/main" id="{E74475B5-3497-4356-821B-330FDC09FDB2}"/>
              </a:ext>
            </a:extLst>
          </p:cNvPr>
          <p:cNvCxnSpPr>
            <a:stCxn id="4121" idx="3"/>
          </p:cNvCxnSpPr>
          <p:nvPr/>
        </p:nvCxnSpPr>
        <p:spPr>
          <a:xfrm flipV="1">
            <a:off x="1941513" y="1222375"/>
            <a:ext cx="1920875" cy="19050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ím 1">
            <a:extLst>
              <a:ext uri="{FF2B5EF4-FFF2-40B4-BE49-F238E27FC236}">
                <a16:creationId xmlns:a16="http://schemas.microsoft.com/office/drawing/2014/main" id="{CA3CB8C0-7403-4EE3-9D2E-5B339210212F}"/>
              </a:ext>
            </a:extLst>
          </p:cNvPr>
          <p:cNvSpPr>
            <a:spLocks noGrp="1"/>
          </p:cNvSpPr>
          <p:nvPr>
            <p:ph type="title"/>
          </p:nvPr>
        </p:nvSpPr>
        <p:spPr/>
        <p:txBody>
          <a:bodyPr/>
          <a:lstStyle/>
          <a:p>
            <a:pPr eaLnBrk="1" hangingPunct="1"/>
            <a:r>
              <a:rPr lang="hu-HU" altLang="hu-HU" b="1"/>
              <a:t>Kárpitanyagok jellemzői</a:t>
            </a:r>
            <a:endParaRPr lang="hu-HU" altLang="hu-HU"/>
          </a:p>
        </p:txBody>
      </p:sp>
      <p:sp>
        <p:nvSpPr>
          <p:cNvPr id="24579" name="Tartalom helye 2">
            <a:extLst>
              <a:ext uri="{FF2B5EF4-FFF2-40B4-BE49-F238E27FC236}">
                <a16:creationId xmlns:a16="http://schemas.microsoft.com/office/drawing/2014/main" id="{0B1B3568-7ECB-45B1-B98C-6BF11EE50154}"/>
              </a:ext>
            </a:extLst>
          </p:cNvPr>
          <p:cNvSpPr>
            <a:spLocks noGrp="1"/>
          </p:cNvSpPr>
          <p:nvPr>
            <p:ph idx="1"/>
          </p:nvPr>
        </p:nvSpPr>
        <p:spPr>
          <a:xfrm>
            <a:off x="457200" y="2081213"/>
            <a:ext cx="8229600" cy="3040062"/>
          </a:xfrm>
        </p:spPr>
        <p:txBody>
          <a:bodyPr/>
          <a:lstStyle/>
          <a:p>
            <a:pPr eaLnBrk="1" hangingPunct="1"/>
            <a:r>
              <a:rPr lang="hu-HU" altLang="hu-HU" sz="2400"/>
              <a:t>nyersanyag összetétel (pl. pamut vagy poliészter)</a:t>
            </a:r>
          </a:p>
          <a:p>
            <a:pPr eaLnBrk="1" hangingPunct="1"/>
            <a:r>
              <a:rPr lang="hu-HU" altLang="hu-HU" sz="2400"/>
              <a:t>kopásállóság (Martindale ciklus)</a:t>
            </a:r>
          </a:p>
          <a:p>
            <a:pPr eaLnBrk="1" hangingPunct="1"/>
            <a:r>
              <a:rPr lang="hu-HU" altLang="hu-HU" sz="2400"/>
              <a:t>lángállóság, gyúlékonyság – késleltetett égésű</a:t>
            </a:r>
          </a:p>
          <a:p>
            <a:pPr eaLnBrk="1" hangingPunct="1"/>
            <a:r>
              <a:rPr lang="hu-HU" altLang="hu-HU" sz="2400"/>
              <a:t>tisztítás</a:t>
            </a:r>
          </a:p>
          <a:p>
            <a:pPr eaLnBrk="1" hangingPunct="1"/>
            <a:r>
              <a:rPr lang="hu-HU" altLang="hu-HU" sz="2400"/>
              <a:t>kárpit súly, sűrűség (1 m²/g)</a:t>
            </a:r>
          </a:p>
          <a:p>
            <a:pPr eaLnBrk="1" hangingPunct="1"/>
            <a:r>
              <a:rPr lang="hu-HU" altLang="hu-HU" sz="2400"/>
              <a:t>színek, struktúrák és mintázatok</a:t>
            </a:r>
          </a:p>
        </p:txBody>
      </p:sp>
      <p:pic>
        <p:nvPicPr>
          <p:cNvPr id="24580" name="Picture 6">
            <a:extLst>
              <a:ext uri="{FF2B5EF4-FFF2-40B4-BE49-F238E27FC236}">
                <a16:creationId xmlns:a16="http://schemas.microsoft.com/office/drawing/2014/main" id="{76E12D1C-8206-4A1F-A49D-A978DD50B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2740"/>
          <a:stretch>
            <a:fillRect/>
          </a:stretch>
        </p:blipFill>
        <p:spPr bwMode="auto">
          <a:xfrm>
            <a:off x="7164388" y="1736725"/>
            <a:ext cx="1774825"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ím 1">
            <a:extLst>
              <a:ext uri="{FF2B5EF4-FFF2-40B4-BE49-F238E27FC236}">
                <a16:creationId xmlns:a16="http://schemas.microsoft.com/office/drawing/2014/main" id="{5B2F8755-2D6C-4BA3-A88D-54F4572CCB4C}"/>
              </a:ext>
            </a:extLst>
          </p:cNvPr>
          <p:cNvSpPr>
            <a:spLocks noGrp="1"/>
          </p:cNvSpPr>
          <p:nvPr>
            <p:ph type="title"/>
          </p:nvPr>
        </p:nvSpPr>
        <p:spPr>
          <a:xfrm>
            <a:off x="457200" y="274638"/>
            <a:ext cx="8229600" cy="741362"/>
          </a:xfrm>
        </p:spPr>
        <p:txBody>
          <a:bodyPr rtlCol="0">
            <a:normAutofit fontScale="90000"/>
          </a:bodyPr>
          <a:lstStyle/>
          <a:p>
            <a:pPr algn="l" eaLnBrk="1" fontAlgn="auto" hangingPunct="1">
              <a:spcAft>
                <a:spcPts val="0"/>
              </a:spcAft>
              <a:defRPr/>
            </a:pPr>
            <a:r>
              <a:rPr lang="hu-HU" dirty="0"/>
              <a:t>Kárpitkínálat</a:t>
            </a:r>
          </a:p>
        </p:txBody>
      </p:sp>
      <p:sp>
        <p:nvSpPr>
          <p:cNvPr id="24579" name="Tartalom helye 2">
            <a:extLst>
              <a:ext uri="{FF2B5EF4-FFF2-40B4-BE49-F238E27FC236}">
                <a16:creationId xmlns:a16="http://schemas.microsoft.com/office/drawing/2014/main" id="{F05425D0-7B59-45C0-AB19-EC43DED50754}"/>
              </a:ext>
            </a:extLst>
          </p:cNvPr>
          <p:cNvSpPr>
            <a:spLocks noGrp="1"/>
          </p:cNvSpPr>
          <p:nvPr>
            <p:ph idx="1"/>
          </p:nvPr>
        </p:nvSpPr>
        <p:spPr>
          <a:xfrm>
            <a:off x="431800" y="1233488"/>
            <a:ext cx="8362950" cy="5435600"/>
          </a:xfrm>
        </p:spPr>
        <p:txBody>
          <a:bodyPr rtlCol="0">
            <a:normAutofit fontScale="70000" lnSpcReduction="20000"/>
          </a:bodyPr>
          <a:lstStyle/>
          <a:p>
            <a:pPr marL="0" indent="0" eaLnBrk="1" fontAlgn="auto" hangingPunct="1">
              <a:spcAft>
                <a:spcPts val="0"/>
              </a:spcAft>
              <a:buFontTx/>
              <a:buNone/>
              <a:defRPr/>
            </a:pPr>
            <a:r>
              <a:rPr lang="hu-HU" sz="3500" b="1" dirty="0"/>
              <a:t>Típus					    	     </a:t>
            </a:r>
            <a:r>
              <a:rPr lang="hu-HU" sz="3500" b="1" dirty="0" err="1"/>
              <a:t>Martindale</a:t>
            </a:r>
            <a:endParaRPr lang="hu-HU" sz="3500" b="1" dirty="0"/>
          </a:p>
          <a:p>
            <a:pPr marL="0" indent="0" eaLnBrk="1" fontAlgn="auto" hangingPunct="1">
              <a:spcAft>
                <a:spcPts val="0"/>
              </a:spcAft>
              <a:defRPr/>
            </a:pPr>
            <a:r>
              <a:rPr lang="hu-HU" dirty="0"/>
              <a:t> </a:t>
            </a:r>
            <a:r>
              <a:rPr lang="hu-HU" dirty="0" err="1"/>
              <a:t>Cagli</a:t>
            </a:r>
            <a:r>
              <a:rPr lang="hu-HU" dirty="0"/>
              <a:t> (C)						  22.000</a:t>
            </a:r>
          </a:p>
          <a:p>
            <a:pPr marL="0" indent="0" eaLnBrk="1" fontAlgn="auto" hangingPunct="1">
              <a:spcAft>
                <a:spcPts val="0"/>
              </a:spcAft>
              <a:defRPr/>
            </a:pPr>
            <a:r>
              <a:rPr lang="hu-HU" dirty="0"/>
              <a:t> </a:t>
            </a:r>
            <a:r>
              <a:rPr lang="hu-HU" dirty="0" err="1"/>
              <a:t>Avola</a:t>
            </a:r>
            <a:r>
              <a:rPr lang="hu-HU" dirty="0"/>
              <a:t> (AV; korábban AU), </a:t>
            </a:r>
            <a:r>
              <a:rPr lang="hu-HU" dirty="0" err="1"/>
              <a:t>mikroplüss</a:t>
            </a:r>
            <a:r>
              <a:rPr lang="hu-HU" dirty="0"/>
              <a:t>		  	  90.000</a:t>
            </a:r>
          </a:p>
          <a:p>
            <a:pPr marL="0" indent="0" eaLnBrk="1" fontAlgn="auto" hangingPunct="1">
              <a:spcAft>
                <a:spcPts val="0"/>
              </a:spcAft>
              <a:defRPr/>
            </a:pPr>
            <a:r>
              <a:rPr lang="hu-HU" dirty="0"/>
              <a:t> Bali (BA) és </a:t>
            </a:r>
            <a:r>
              <a:rPr lang="hu-HU" dirty="0" err="1"/>
              <a:t>Lluvia</a:t>
            </a:r>
            <a:r>
              <a:rPr lang="hu-HU" dirty="0"/>
              <a:t> (LL)				  	  40.000</a:t>
            </a:r>
          </a:p>
          <a:p>
            <a:pPr marL="0" indent="0" eaLnBrk="1" fontAlgn="auto" hangingPunct="1">
              <a:spcAft>
                <a:spcPts val="0"/>
              </a:spcAft>
              <a:defRPr/>
            </a:pPr>
            <a:r>
              <a:rPr lang="hu-HU" dirty="0"/>
              <a:t> </a:t>
            </a:r>
            <a:r>
              <a:rPr lang="hu-HU" dirty="0" err="1"/>
              <a:t>Bondai</a:t>
            </a:r>
            <a:r>
              <a:rPr lang="hu-HU" dirty="0"/>
              <a:t> (BN)						150.000</a:t>
            </a:r>
          </a:p>
          <a:p>
            <a:pPr marL="0" indent="0" eaLnBrk="1" fontAlgn="auto" hangingPunct="1">
              <a:spcAft>
                <a:spcPts val="0"/>
              </a:spcAft>
              <a:defRPr/>
            </a:pPr>
            <a:r>
              <a:rPr lang="hu-HU" dirty="0"/>
              <a:t> </a:t>
            </a:r>
            <a:r>
              <a:rPr lang="hu-HU" dirty="0" err="1"/>
              <a:t>Mesh</a:t>
            </a:r>
            <a:r>
              <a:rPr lang="hu-HU" dirty="0"/>
              <a:t> (MS)						  25.000</a:t>
            </a:r>
          </a:p>
          <a:p>
            <a:pPr marL="0" indent="0" eaLnBrk="1" fontAlgn="auto" hangingPunct="1">
              <a:spcAft>
                <a:spcPts val="0"/>
              </a:spcAft>
              <a:defRPr/>
            </a:pPr>
            <a:r>
              <a:rPr lang="hu-HU" dirty="0"/>
              <a:t> Metro (MT) – 2020 új!					  58.000</a:t>
            </a:r>
          </a:p>
          <a:p>
            <a:pPr marL="0" indent="0" eaLnBrk="1" fontAlgn="auto" hangingPunct="1">
              <a:spcAft>
                <a:spcPts val="0"/>
              </a:spcAft>
              <a:defRPr/>
            </a:pPr>
            <a:r>
              <a:rPr lang="hu-HU" dirty="0"/>
              <a:t> </a:t>
            </a:r>
            <a:r>
              <a:rPr lang="hu-HU" dirty="0" err="1"/>
              <a:t>NonPlus</a:t>
            </a:r>
            <a:r>
              <a:rPr lang="hu-HU" dirty="0"/>
              <a:t> (NP)  orvosi textilbőr – 2020 új!		110.000</a:t>
            </a:r>
          </a:p>
          <a:p>
            <a:pPr marL="0" indent="0" eaLnBrk="1" fontAlgn="auto" hangingPunct="1">
              <a:spcAft>
                <a:spcPts val="0"/>
              </a:spcAft>
              <a:defRPr/>
            </a:pPr>
            <a:r>
              <a:rPr lang="hu-HU" dirty="0"/>
              <a:t> </a:t>
            </a:r>
            <a:r>
              <a:rPr lang="hu-HU" dirty="0" err="1"/>
              <a:t>Optio</a:t>
            </a:r>
            <a:r>
              <a:rPr lang="hu-HU" dirty="0"/>
              <a:t> (OP) textilbőr, azaz műbőr			120.000</a:t>
            </a:r>
          </a:p>
          <a:p>
            <a:pPr marL="0" indent="0" eaLnBrk="1" fontAlgn="auto" hangingPunct="1">
              <a:spcAft>
                <a:spcPts val="0"/>
              </a:spcAft>
              <a:defRPr/>
            </a:pPr>
            <a:r>
              <a:rPr lang="hu-HU" dirty="0"/>
              <a:t> </a:t>
            </a:r>
            <a:r>
              <a:rPr lang="hu-HU" dirty="0" err="1"/>
              <a:t>Fortis</a:t>
            </a:r>
            <a:r>
              <a:rPr lang="hu-HU" dirty="0"/>
              <a:t> (FO)						100.000</a:t>
            </a:r>
          </a:p>
          <a:p>
            <a:pPr marL="0" indent="0" eaLnBrk="1" fontAlgn="auto" hangingPunct="1">
              <a:spcAft>
                <a:spcPts val="0"/>
              </a:spcAft>
              <a:defRPr/>
            </a:pPr>
            <a:r>
              <a:rPr lang="hu-HU" dirty="0"/>
              <a:t> </a:t>
            </a:r>
            <a:r>
              <a:rPr lang="hu-HU" dirty="0" err="1"/>
              <a:t>Eco</a:t>
            </a:r>
            <a:r>
              <a:rPr lang="hu-HU" dirty="0"/>
              <a:t>-Lana (L)						  25.000</a:t>
            </a:r>
          </a:p>
          <a:p>
            <a:pPr marL="0" indent="0" eaLnBrk="1" fontAlgn="auto" hangingPunct="1">
              <a:spcAft>
                <a:spcPts val="0"/>
              </a:spcAft>
              <a:defRPr/>
            </a:pPr>
            <a:r>
              <a:rPr lang="hu-HU" dirty="0"/>
              <a:t> </a:t>
            </a:r>
            <a:r>
              <a:rPr lang="hu-HU" dirty="0" err="1"/>
              <a:t>Tampa</a:t>
            </a:r>
            <a:r>
              <a:rPr lang="hu-HU" dirty="0"/>
              <a:t> (TAM)						100.000</a:t>
            </a:r>
          </a:p>
          <a:p>
            <a:pPr marL="0" indent="0" eaLnBrk="1" fontAlgn="auto" hangingPunct="1">
              <a:spcAft>
                <a:spcPts val="0"/>
              </a:spcAft>
              <a:defRPr/>
            </a:pPr>
            <a:r>
              <a:rPr lang="hu-HU" dirty="0"/>
              <a:t> </a:t>
            </a:r>
            <a:r>
              <a:rPr lang="hu-HU" dirty="0" err="1"/>
              <a:t>Xtreme</a:t>
            </a:r>
            <a:r>
              <a:rPr lang="hu-HU" dirty="0"/>
              <a:t> (YS) – 2020 új!					100.000</a:t>
            </a:r>
          </a:p>
          <a:p>
            <a:pPr marL="0" indent="0" eaLnBrk="1" fontAlgn="auto" hangingPunct="1">
              <a:spcAft>
                <a:spcPts val="0"/>
              </a:spcAft>
              <a:buFont typeface="Arial" panose="020B0604020202020204" pitchFamily="34" charset="0"/>
              <a:buNone/>
              <a:defRPr/>
            </a:pPr>
            <a:endParaRPr lang="hu-HU" sz="2300" dirty="0">
              <a:solidFill>
                <a:schemeClr val="accent2">
                  <a:lumMod val="75000"/>
                </a:schemeClr>
              </a:solidFill>
            </a:endParaRPr>
          </a:p>
          <a:p>
            <a:pPr marL="0" indent="0" eaLnBrk="1" fontAlgn="auto" hangingPunct="1">
              <a:spcAft>
                <a:spcPts val="0"/>
              </a:spcAft>
              <a:buFont typeface="Arial" panose="020B0604020202020204" pitchFamily="34" charset="0"/>
              <a:buNone/>
              <a:defRPr/>
            </a:pPr>
            <a:r>
              <a:rPr lang="hu-HU" sz="3100" dirty="0">
                <a:solidFill>
                  <a:schemeClr val="accent2">
                    <a:lumMod val="75000"/>
                  </a:schemeClr>
                </a:solidFill>
              </a:rPr>
              <a:t>Melyik szék milyen kárpittal rendelhető? </a:t>
            </a:r>
            <a:r>
              <a:rPr lang="hu-HU" sz="3100" dirty="0">
                <a:solidFill>
                  <a:schemeClr val="accent2">
                    <a:lumMod val="75000"/>
                  </a:schemeClr>
                </a:solidFill>
                <a:sym typeface="Wingdings" pitchFamily="2" charset="2"/>
              </a:rPr>
              <a:t>Lásd az árlista ablak.</a:t>
            </a:r>
            <a:endParaRPr lang="hu-HU" sz="3100" dirty="0">
              <a:solidFill>
                <a:schemeClr val="accent2">
                  <a:lumMod val="75000"/>
                </a:schemeClr>
              </a:solidFill>
            </a:endParaRPr>
          </a:p>
          <a:p>
            <a:pPr marL="0" indent="0" eaLnBrk="1" fontAlgn="auto" hangingPunct="1">
              <a:spcAft>
                <a:spcPts val="0"/>
              </a:spcAft>
              <a:buFont typeface="Arial" charset="0"/>
              <a:buNone/>
              <a:defRPr/>
            </a:pPr>
            <a:r>
              <a:rPr lang="hu-HU" sz="3100" dirty="0">
                <a:solidFill>
                  <a:schemeClr val="accent2">
                    <a:lumMod val="75000"/>
                  </a:schemeClr>
                </a:solidFill>
              </a:rPr>
              <a:t>Speciális kárpit igény?</a:t>
            </a:r>
            <a:r>
              <a:rPr lang="hu-HU" sz="2400" dirty="0">
                <a:solidFill>
                  <a:schemeClr val="accent2">
                    <a:lumMod val="75000"/>
                  </a:schemeClr>
                </a:solidFill>
              </a:rPr>
              <a:t> </a:t>
            </a:r>
            <a:r>
              <a:rPr lang="hu-HU" sz="2300" dirty="0">
                <a:solidFill>
                  <a:schemeClr val="accent2">
                    <a:lumMod val="75000"/>
                  </a:schemeClr>
                </a:solidFill>
              </a:rPr>
              <a:t>(pl.: lángálló, antisztatikus</a:t>
            </a:r>
            <a:r>
              <a:rPr lang="hu-HU" sz="2400" dirty="0">
                <a:solidFill>
                  <a:schemeClr val="accent2">
                    <a:lumMod val="75000"/>
                  </a:schemeClr>
                </a:solidFill>
              </a:rPr>
              <a:t>) </a:t>
            </a:r>
            <a:r>
              <a:rPr lang="hu-HU" sz="3100" dirty="0">
                <a:solidFill>
                  <a:schemeClr val="accent2">
                    <a:lumMod val="75000"/>
                  </a:schemeClr>
                </a:solidFill>
                <a:sym typeface="Wingdings" panose="05000000000000000000" pitchFamily="2" charset="2"/>
              </a:rPr>
              <a:t>K</a:t>
            </a:r>
            <a:r>
              <a:rPr lang="hu-HU" sz="3100" dirty="0">
                <a:solidFill>
                  <a:schemeClr val="accent2">
                    <a:lumMod val="75000"/>
                  </a:schemeClr>
                </a:solidFill>
              </a:rPr>
              <a:t>érdezni TK v. ÜFSZ! </a:t>
            </a:r>
            <a:endParaRPr lang="hu-HU" sz="2300" dirty="0">
              <a:solidFill>
                <a:schemeClr val="accent2">
                  <a:lumMod val="75000"/>
                </a:schemeClr>
              </a:solidFill>
            </a:endParaRPr>
          </a:p>
        </p:txBody>
      </p:sp>
      <p:pic>
        <p:nvPicPr>
          <p:cNvPr id="25604" name="Picture 3">
            <a:extLst>
              <a:ext uri="{FF2B5EF4-FFF2-40B4-BE49-F238E27FC236}">
                <a16:creationId xmlns:a16="http://schemas.microsoft.com/office/drawing/2014/main" id="{1845AB69-4A1C-4E9C-8E2D-AD77E2C45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613" y="296863"/>
            <a:ext cx="900112" cy="90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5" name="Picture 4">
            <a:extLst>
              <a:ext uri="{FF2B5EF4-FFF2-40B4-BE49-F238E27FC236}">
                <a16:creationId xmlns:a16="http://schemas.microsoft.com/office/drawing/2014/main" id="{04212190-A115-4FA6-AED2-7E9D54F8D3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301625"/>
            <a:ext cx="8953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6" name="Picture 5">
            <a:extLst>
              <a:ext uri="{FF2B5EF4-FFF2-40B4-BE49-F238E27FC236}">
                <a16:creationId xmlns:a16="http://schemas.microsoft.com/office/drawing/2014/main" id="{E0794FBE-4BA8-41B5-861E-AA333DA36C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7788" y="290513"/>
            <a:ext cx="906462" cy="90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ím 1">
            <a:extLst>
              <a:ext uri="{FF2B5EF4-FFF2-40B4-BE49-F238E27FC236}">
                <a16:creationId xmlns:a16="http://schemas.microsoft.com/office/drawing/2014/main" id="{7DD7A299-4B65-4492-9173-ED91A88567F3}"/>
              </a:ext>
            </a:extLst>
          </p:cNvPr>
          <p:cNvSpPr>
            <a:spLocks noGrp="1"/>
          </p:cNvSpPr>
          <p:nvPr>
            <p:ph type="title" idx="4294967295"/>
          </p:nvPr>
        </p:nvSpPr>
        <p:spPr>
          <a:xfrm>
            <a:off x="457200" y="231775"/>
            <a:ext cx="8229600" cy="1143000"/>
          </a:xfrm>
        </p:spPr>
        <p:txBody>
          <a:bodyPr/>
          <a:lstStyle/>
          <a:p>
            <a:pPr algn="l" eaLnBrk="1" hangingPunct="1"/>
            <a:r>
              <a:rPr lang="hu-HU" altLang="hu-HU" b="1"/>
              <a:t>Rövidítések</a:t>
            </a:r>
            <a:endParaRPr lang="hu-HU" altLang="hu-HU"/>
          </a:p>
        </p:txBody>
      </p:sp>
      <p:sp>
        <p:nvSpPr>
          <p:cNvPr id="2" name="Tartalom helye 2">
            <a:extLst>
              <a:ext uri="{FF2B5EF4-FFF2-40B4-BE49-F238E27FC236}">
                <a16:creationId xmlns:a16="http://schemas.microsoft.com/office/drawing/2014/main" id="{3D3A0197-19CF-4E3E-8874-34EC4D8CB457}"/>
              </a:ext>
            </a:extLst>
          </p:cNvPr>
          <p:cNvSpPr>
            <a:spLocks noGrp="1"/>
          </p:cNvSpPr>
          <p:nvPr>
            <p:ph idx="4294967295"/>
          </p:nvPr>
        </p:nvSpPr>
        <p:spPr>
          <a:xfrm>
            <a:off x="358775" y="1341438"/>
            <a:ext cx="6743700" cy="4784725"/>
          </a:xfrm>
        </p:spPr>
        <p:txBody>
          <a:bodyPr rtlCol="0">
            <a:normAutofit lnSpcReduction="10000"/>
          </a:bodyPr>
          <a:lstStyle/>
          <a:p>
            <a:pPr eaLnBrk="1" fontAlgn="auto" hangingPunct="1">
              <a:spcAft>
                <a:spcPts val="0"/>
              </a:spcAft>
              <a:defRPr/>
            </a:pPr>
            <a:r>
              <a:rPr lang="hu-HU" sz="2400" dirty="0"/>
              <a:t>C – </a:t>
            </a:r>
            <a:r>
              <a:rPr lang="hu-HU" sz="2400" dirty="0" err="1"/>
              <a:t>cromato</a:t>
            </a:r>
            <a:r>
              <a:rPr lang="hu-HU" sz="2400" dirty="0"/>
              <a:t>: króm váz, ill. lábkereszt</a:t>
            </a:r>
          </a:p>
          <a:p>
            <a:pPr eaLnBrk="1" fontAlgn="auto" hangingPunct="1">
              <a:spcAft>
                <a:spcPts val="0"/>
              </a:spcAft>
              <a:defRPr/>
            </a:pPr>
            <a:r>
              <a:rPr lang="hu-HU" sz="2400" dirty="0"/>
              <a:t>T – </a:t>
            </a:r>
            <a:r>
              <a:rPr lang="hu-HU" sz="2400" dirty="0" err="1"/>
              <a:t>tessuto</a:t>
            </a:r>
            <a:r>
              <a:rPr lang="hu-HU" sz="2400" dirty="0"/>
              <a:t>: kárpitozott kivitel</a:t>
            </a:r>
          </a:p>
          <a:p>
            <a:pPr eaLnBrk="1" fontAlgn="auto" hangingPunct="1">
              <a:spcAft>
                <a:spcPts val="0"/>
              </a:spcAft>
              <a:defRPr/>
            </a:pPr>
            <a:r>
              <a:rPr lang="hu-HU" sz="2400" dirty="0"/>
              <a:t>N – </a:t>
            </a:r>
            <a:r>
              <a:rPr lang="hu-HU" sz="2400" dirty="0" err="1"/>
              <a:t>nero</a:t>
            </a:r>
            <a:r>
              <a:rPr lang="hu-HU" sz="2400" dirty="0"/>
              <a:t>: fekete váz</a:t>
            </a:r>
          </a:p>
          <a:p>
            <a:pPr eaLnBrk="1" fontAlgn="auto" hangingPunct="1">
              <a:spcAft>
                <a:spcPts val="0"/>
              </a:spcAft>
              <a:defRPr/>
            </a:pPr>
            <a:r>
              <a:rPr lang="hu-HU" sz="2400" dirty="0"/>
              <a:t>G – </a:t>
            </a:r>
            <a:r>
              <a:rPr lang="hu-HU" sz="2400" dirty="0" err="1"/>
              <a:t>grigio</a:t>
            </a:r>
            <a:r>
              <a:rPr lang="hu-HU" sz="2400" dirty="0"/>
              <a:t>: szürke váz</a:t>
            </a:r>
          </a:p>
          <a:p>
            <a:pPr eaLnBrk="1" fontAlgn="auto" hangingPunct="1">
              <a:spcAft>
                <a:spcPts val="0"/>
              </a:spcAft>
              <a:defRPr/>
            </a:pPr>
            <a:r>
              <a:rPr lang="hu-HU" sz="2400" dirty="0"/>
              <a:t>P – </a:t>
            </a:r>
            <a:r>
              <a:rPr lang="hu-HU" sz="2400" dirty="0" err="1"/>
              <a:t>plastica</a:t>
            </a:r>
            <a:r>
              <a:rPr lang="hu-HU" sz="2400" dirty="0"/>
              <a:t>: műanyag ülőlap, háttámla</a:t>
            </a:r>
          </a:p>
          <a:p>
            <a:pPr eaLnBrk="1" fontAlgn="auto" hangingPunct="1">
              <a:spcAft>
                <a:spcPts val="0"/>
              </a:spcAft>
              <a:defRPr/>
            </a:pPr>
            <a:r>
              <a:rPr lang="hu-HU" sz="2400" dirty="0"/>
              <a:t>Maxi: váz karfás kivitel</a:t>
            </a:r>
          </a:p>
          <a:p>
            <a:pPr eaLnBrk="1" fontAlgn="auto" hangingPunct="1">
              <a:spcAft>
                <a:spcPts val="0"/>
              </a:spcAft>
              <a:defRPr/>
            </a:pPr>
            <a:r>
              <a:rPr lang="hu-HU" sz="2400" dirty="0"/>
              <a:t>TA – </a:t>
            </a:r>
            <a:r>
              <a:rPr lang="hu-HU" sz="2400" dirty="0" err="1"/>
              <a:t>tavoletta</a:t>
            </a:r>
            <a:r>
              <a:rPr lang="hu-HU" sz="2400" dirty="0"/>
              <a:t>: íróasztalkás</a:t>
            </a:r>
          </a:p>
          <a:p>
            <a:pPr marL="0" indent="0" eaLnBrk="1" fontAlgn="auto" hangingPunct="1">
              <a:spcAft>
                <a:spcPts val="0"/>
              </a:spcAft>
              <a:buFontTx/>
              <a:buNone/>
              <a:defRPr/>
            </a:pPr>
            <a:endParaRPr lang="hu-HU" sz="2400" dirty="0"/>
          </a:p>
          <a:p>
            <a:pPr marL="0" indent="0" eaLnBrk="1" fontAlgn="auto" hangingPunct="1">
              <a:spcAft>
                <a:spcPts val="0"/>
              </a:spcAft>
              <a:buFont typeface="Arial" charset="0"/>
              <a:buNone/>
              <a:defRPr/>
            </a:pPr>
            <a:r>
              <a:rPr lang="hu-HU" sz="1800" dirty="0"/>
              <a:t>Példák:</a:t>
            </a:r>
          </a:p>
          <a:p>
            <a:pPr eaLnBrk="1" fontAlgn="auto" hangingPunct="1">
              <a:spcAft>
                <a:spcPts val="0"/>
              </a:spcAft>
              <a:defRPr/>
            </a:pPr>
            <a:r>
              <a:rPr lang="hu-HU" sz="1800" dirty="0"/>
              <a:t>TAURUS TN Maxi + TA C.06 – kárpitozott, fekete váz, karfás + íróasztalkás, C.06 kék kárpit</a:t>
            </a:r>
          </a:p>
          <a:p>
            <a:pPr eaLnBrk="1" fontAlgn="auto" hangingPunct="1">
              <a:spcAft>
                <a:spcPts val="0"/>
              </a:spcAft>
              <a:defRPr/>
            </a:pPr>
            <a:r>
              <a:rPr lang="hu-HU" sz="1800" dirty="0"/>
              <a:t>TAURUS PN kék – </a:t>
            </a:r>
            <a:r>
              <a:rPr lang="hu-HU" sz="1800" dirty="0" err="1"/>
              <a:t>plast</a:t>
            </a:r>
            <a:r>
              <a:rPr lang="hu-HU" sz="1800" dirty="0"/>
              <a:t> Ü+H, krómozott váz, a műanyag szín kék</a:t>
            </a:r>
          </a:p>
          <a:p>
            <a:pPr marL="0" indent="0" eaLnBrk="1" fontAlgn="auto" hangingPunct="1">
              <a:spcAft>
                <a:spcPts val="0"/>
              </a:spcAft>
              <a:buFontTx/>
              <a:buNone/>
              <a:defRPr/>
            </a:pPr>
            <a:endParaRPr lang="hu-HU" sz="1800" dirty="0"/>
          </a:p>
        </p:txBody>
      </p:sp>
      <p:pic>
        <p:nvPicPr>
          <p:cNvPr id="27652" name="Kép 2">
            <a:extLst>
              <a:ext uri="{FF2B5EF4-FFF2-40B4-BE49-F238E27FC236}">
                <a16:creationId xmlns:a16="http://schemas.microsoft.com/office/drawing/2014/main" id="{336CE48C-7DE9-47AC-9AD5-77702574DE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981075"/>
            <a:ext cx="152717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Kép 4">
            <a:extLst>
              <a:ext uri="{FF2B5EF4-FFF2-40B4-BE49-F238E27FC236}">
                <a16:creationId xmlns:a16="http://schemas.microsoft.com/office/drawing/2014/main" id="{5E8A7FBE-0D18-4DF7-AB41-22DD6242BA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3321050"/>
            <a:ext cx="165417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5" name="Group 3">
            <a:extLst>
              <a:ext uri="{FF2B5EF4-FFF2-40B4-BE49-F238E27FC236}">
                <a16:creationId xmlns:a16="http://schemas.microsoft.com/office/drawing/2014/main" id="{7C7BAA2C-B92A-4D90-B407-A7C1241F7827}"/>
              </a:ext>
            </a:extLst>
          </p:cNvPr>
          <p:cNvGraphicFramePr>
            <a:graphicFrameLocks noGrp="1"/>
          </p:cNvGraphicFramePr>
          <p:nvPr/>
        </p:nvGraphicFramePr>
        <p:xfrm>
          <a:off x="-4200525" y="3948113"/>
          <a:ext cx="207962" cy="517525"/>
        </p:xfrm>
        <a:graphic>
          <a:graphicData uri="http://schemas.openxmlformats.org/drawingml/2006/table">
            <a:tbl>
              <a:tblPr/>
              <a:tblGrid>
                <a:gridCol w="207962">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dirty="0">
                        <a:ln>
                          <a:noFill/>
                        </a:ln>
                        <a:solidFill>
                          <a:schemeClr val="tx1"/>
                        </a:solidFill>
                        <a:effectLst/>
                        <a:latin typeface="Arial" charset="0"/>
                      </a:endParaRPr>
                    </a:p>
                  </a:txBody>
                  <a:tcPr marL="91281" marR="91281" marT="45405" marB="45405"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8676" name="Picture 6" descr="email">
            <a:extLst>
              <a:ext uri="{FF2B5EF4-FFF2-40B4-BE49-F238E27FC236}">
                <a16:creationId xmlns:a16="http://schemas.microsoft.com/office/drawing/2014/main" id="{8ACA34E9-26C1-43A9-A0B0-E129F756B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930" r="62431"/>
          <a:stretch>
            <a:fillRect/>
          </a:stretch>
        </p:blipFill>
        <p:spPr bwMode="auto">
          <a:xfrm>
            <a:off x="6804025" y="0"/>
            <a:ext cx="21875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zövegdoboz 1">
            <a:extLst>
              <a:ext uri="{FF2B5EF4-FFF2-40B4-BE49-F238E27FC236}">
                <a16:creationId xmlns:a16="http://schemas.microsoft.com/office/drawing/2014/main" id="{5A4E10DA-ACCB-4FF7-A3C5-DB7D21DB1F08}"/>
              </a:ext>
            </a:extLst>
          </p:cNvPr>
          <p:cNvSpPr txBox="1"/>
          <p:nvPr/>
        </p:nvSpPr>
        <p:spPr>
          <a:xfrm>
            <a:off x="2582863" y="511175"/>
            <a:ext cx="3968750" cy="646113"/>
          </a:xfrm>
          <a:prstGeom prst="rect">
            <a:avLst/>
          </a:prstGeom>
          <a:noFill/>
        </p:spPr>
        <p:txBody>
          <a:bodyPr wrap="none">
            <a:spAutoFit/>
          </a:bodyPr>
          <a:lstStyle/>
          <a:p>
            <a:pPr algn="ctr" eaLnBrk="1" hangingPunct="1">
              <a:defRPr/>
            </a:pPr>
            <a:r>
              <a:rPr lang="hu-HU" sz="3600" dirty="0">
                <a:latin typeface="+mj-lt"/>
                <a:cs typeface="+mn-cs"/>
              </a:rPr>
              <a:t>Kérdések &amp; válaszok</a:t>
            </a:r>
          </a:p>
        </p:txBody>
      </p:sp>
      <p:pic>
        <p:nvPicPr>
          <p:cNvPr id="28678" name="Picture 2">
            <a:extLst>
              <a:ext uri="{FF2B5EF4-FFF2-40B4-BE49-F238E27FC236}">
                <a16:creationId xmlns:a16="http://schemas.microsoft.com/office/drawing/2014/main" id="{6E70E5C8-BF75-4D27-AA16-C9FA4A106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298575"/>
            <a:ext cx="7231063" cy="475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ím 1">
            <a:extLst>
              <a:ext uri="{FF2B5EF4-FFF2-40B4-BE49-F238E27FC236}">
                <a16:creationId xmlns:a16="http://schemas.microsoft.com/office/drawing/2014/main" id="{5EDB3A14-B941-435D-83C4-F62C41810E7D}"/>
              </a:ext>
            </a:extLst>
          </p:cNvPr>
          <p:cNvSpPr>
            <a:spLocks noGrp="1"/>
          </p:cNvSpPr>
          <p:nvPr>
            <p:ph type="title"/>
          </p:nvPr>
        </p:nvSpPr>
        <p:spPr/>
        <p:txBody>
          <a:bodyPr/>
          <a:lstStyle/>
          <a:p>
            <a:pPr eaLnBrk="1" hangingPunct="1"/>
            <a:r>
              <a:rPr lang="hu-HU" altLang="hu-HU"/>
              <a:t>Görgő, tappancs</a:t>
            </a:r>
          </a:p>
        </p:txBody>
      </p:sp>
      <p:sp>
        <p:nvSpPr>
          <p:cNvPr id="5123" name="Tartalom helye 2">
            <a:extLst>
              <a:ext uri="{FF2B5EF4-FFF2-40B4-BE49-F238E27FC236}">
                <a16:creationId xmlns:a16="http://schemas.microsoft.com/office/drawing/2014/main" id="{F50C48D6-8571-4662-B2AB-7D3000B337CB}"/>
              </a:ext>
            </a:extLst>
          </p:cNvPr>
          <p:cNvSpPr>
            <a:spLocks noGrp="1"/>
          </p:cNvSpPr>
          <p:nvPr>
            <p:ph idx="1"/>
          </p:nvPr>
        </p:nvSpPr>
        <p:spPr/>
        <p:txBody>
          <a:bodyPr/>
          <a:lstStyle/>
          <a:p>
            <a:pPr eaLnBrk="1" hangingPunct="1"/>
            <a:r>
              <a:rPr lang="hu-HU" altLang="hu-HU"/>
              <a:t>Görgő:</a:t>
            </a:r>
          </a:p>
          <a:p>
            <a:pPr lvl="1" eaLnBrk="1" hangingPunct="1"/>
            <a:r>
              <a:rPr lang="hu-HU" altLang="hu-HU"/>
              <a:t>normál v. parketta, antisztatikus, automata fékezős, design</a:t>
            </a:r>
          </a:p>
          <a:p>
            <a:pPr lvl="1" eaLnBrk="1" hangingPunct="1"/>
            <a:r>
              <a:rPr lang="hu-HU" altLang="hu-HU"/>
              <a:t>kerék átmérő: D.50, D.60, D.65</a:t>
            </a:r>
          </a:p>
          <a:p>
            <a:pPr lvl="1" eaLnBrk="1" hangingPunct="1"/>
            <a:r>
              <a:rPr lang="hu-HU" altLang="hu-HU"/>
              <a:t>csap / tengely: P.11 (v. P.10, régi)</a:t>
            </a:r>
          </a:p>
          <a:p>
            <a:pPr eaLnBrk="1" hangingPunct="1"/>
            <a:r>
              <a:rPr lang="hu-HU" altLang="hu-HU"/>
              <a:t>Tappancs:</a:t>
            </a:r>
          </a:p>
          <a:p>
            <a:pPr lvl="1" eaLnBrk="1" hangingPunct="1"/>
            <a:r>
              <a:rPr lang="hu-HU" altLang="hu-HU"/>
              <a:t>normál v. antisztatikus</a:t>
            </a:r>
          </a:p>
          <a:p>
            <a:pPr lvl="1" eaLnBrk="1" hangingPunct="1"/>
            <a:r>
              <a:rPr lang="hu-HU" altLang="hu-HU"/>
              <a:t>csap: P.11 (v. P.10, régi)</a:t>
            </a:r>
          </a:p>
          <a:p>
            <a:pPr eaLnBrk="1" hangingPunct="1"/>
            <a:endParaRPr lang="hu-HU" altLang="hu-HU"/>
          </a:p>
        </p:txBody>
      </p:sp>
      <p:pic>
        <p:nvPicPr>
          <p:cNvPr id="5124" name="Picture 3">
            <a:extLst>
              <a:ext uri="{FF2B5EF4-FFF2-40B4-BE49-F238E27FC236}">
                <a16:creationId xmlns:a16="http://schemas.microsoft.com/office/drawing/2014/main" id="{8E54B02B-0A4F-4C32-A24F-FA10160A0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75" y="5300663"/>
            <a:ext cx="2960688"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Kép 1">
            <a:extLst>
              <a:ext uri="{FF2B5EF4-FFF2-40B4-BE49-F238E27FC236}">
                <a16:creationId xmlns:a16="http://schemas.microsoft.com/office/drawing/2014/main" id="{8F1EDE6B-D50B-4DA4-86E8-ADF504243454}"/>
              </a:ext>
            </a:extLst>
          </p:cNvPr>
          <p:cNvPicPr>
            <a:picLocks noChangeAspect="1"/>
          </p:cNvPicPr>
          <p:nvPr/>
        </p:nvPicPr>
        <p:blipFill>
          <a:blip r:embed="rId3">
            <a:extLst>
              <a:ext uri="{28A0092B-C50C-407E-A947-70E740481C1C}">
                <a14:useLocalDpi xmlns:a14="http://schemas.microsoft.com/office/drawing/2010/main" val="0"/>
              </a:ext>
            </a:extLst>
          </a:blip>
          <a:srcRect l="1872" t="85234" r="80029" b="2928"/>
          <a:stretch>
            <a:fillRect/>
          </a:stretch>
        </p:blipFill>
        <p:spPr bwMode="auto">
          <a:xfrm>
            <a:off x="6227763" y="3611563"/>
            <a:ext cx="10668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Kép 2">
            <a:extLst>
              <a:ext uri="{FF2B5EF4-FFF2-40B4-BE49-F238E27FC236}">
                <a16:creationId xmlns:a16="http://schemas.microsoft.com/office/drawing/2014/main" id="{3E939379-D97D-44DF-B650-145BF05BA0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2700" y="2205038"/>
            <a:ext cx="108585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1">
            <a:extLst>
              <a:ext uri="{FF2B5EF4-FFF2-40B4-BE49-F238E27FC236}">
                <a16:creationId xmlns:a16="http://schemas.microsoft.com/office/drawing/2014/main" id="{95EF02F4-BDAA-4AFC-A609-E9BE33ED617F}"/>
              </a:ext>
            </a:extLst>
          </p:cNvPr>
          <p:cNvSpPr>
            <a:spLocks noGrp="1"/>
          </p:cNvSpPr>
          <p:nvPr>
            <p:ph type="title"/>
          </p:nvPr>
        </p:nvSpPr>
        <p:spPr/>
        <p:txBody>
          <a:bodyPr/>
          <a:lstStyle/>
          <a:p>
            <a:pPr eaLnBrk="1" hangingPunct="1"/>
            <a:r>
              <a:rPr lang="hu-HU" altLang="hu-HU"/>
              <a:t>Lábkereszt</a:t>
            </a:r>
          </a:p>
        </p:txBody>
      </p:sp>
      <p:sp>
        <p:nvSpPr>
          <p:cNvPr id="6147" name="Tartalom helye 2">
            <a:extLst>
              <a:ext uri="{FF2B5EF4-FFF2-40B4-BE49-F238E27FC236}">
                <a16:creationId xmlns:a16="http://schemas.microsoft.com/office/drawing/2014/main" id="{CB1D389A-33D2-49A3-A70A-5492244354C7}"/>
              </a:ext>
            </a:extLst>
          </p:cNvPr>
          <p:cNvSpPr>
            <a:spLocks noGrp="1"/>
          </p:cNvSpPr>
          <p:nvPr>
            <p:ph idx="1"/>
          </p:nvPr>
        </p:nvSpPr>
        <p:spPr>
          <a:xfrm>
            <a:off x="457200" y="1233488"/>
            <a:ext cx="8291513" cy="4892675"/>
          </a:xfrm>
        </p:spPr>
        <p:txBody>
          <a:bodyPr/>
          <a:lstStyle/>
          <a:p>
            <a:pPr eaLnBrk="1" hangingPunct="1"/>
            <a:r>
              <a:rPr lang="hu-HU" altLang="hu-HU"/>
              <a:t>Alapanyag: műanyag v. krómozott acél v. alu</a:t>
            </a:r>
          </a:p>
          <a:p>
            <a:pPr eaLnBrk="1" hangingPunct="1"/>
            <a:r>
              <a:rPr lang="hu-HU" altLang="hu-HU"/>
              <a:t>Design: kerekített v. szögletes, lapos v. piramis</a:t>
            </a:r>
          </a:p>
          <a:p>
            <a:pPr eaLnBrk="1" hangingPunct="1"/>
            <a:r>
              <a:rPr lang="hu-HU" altLang="hu-HU"/>
              <a:t>A kül. anyagú lábkeresztek teherbírása kb. megegyező, de az alut tartják legerősebbnek</a:t>
            </a:r>
          </a:p>
          <a:p>
            <a:pPr eaLnBrk="1" hangingPunct="1"/>
            <a:r>
              <a:rPr lang="hu-HU" altLang="hu-HU"/>
              <a:t>Átmérők: 520-700 mm között</a:t>
            </a:r>
          </a:p>
          <a:p>
            <a:pPr eaLnBrk="1" hangingPunct="1"/>
            <a:endParaRPr lang="hu-HU" altLang="hu-HU"/>
          </a:p>
          <a:p>
            <a:pPr eaLnBrk="1" hangingPunct="1"/>
            <a:endParaRPr lang="hu-HU" altLang="hu-HU"/>
          </a:p>
          <a:p>
            <a:pPr eaLnBrk="1" hangingPunct="1"/>
            <a:endParaRPr lang="hu-HU" altLang="hu-HU"/>
          </a:p>
        </p:txBody>
      </p:sp>
      <p:pic>
        <p:nvPicPr>
          <p:cNvPr id="4" name="Kép 3">
            <a:extLst>
              <a:ext uri="{FF2B5EF4-FFF2-40B4-BE49-F238E27FC236}">
                <a16:creationId xmlns:a16="http://schemas.microsoft.com/office/drawing/2014/main" id="{8D6B7305-3E37-452A-A020-2F3192DED534}"/>
              </a:ext>
            </a:extLst>
          </p:cNvPr>
          <p:cNvPicPr>
            <a:picLocks noChangeAspect="1"/>
          </p:cNvPicPr>
          <p:nvPr/>
        </p:nvPicPr>
        <p:blipFill>
          <a:blip r:embed="rId2"/>
          <a:srcRect/>
          <a:stretch>
            <a:fillRect/>
          </a:stretch>
        </p:blipFill>
        <p:spPr bwMode="auto">
          <a:xfrm>
            <a:off x="5904148" y="4736236"/>
            <a:ext cx="2340260" cy="887240"/>
          </a:xfrm>
          <a:prstGeom prst="rect">
            <a:avLst/>
          </a:prstGeom>
          <a:noFill/>
          <a:ln>
            <a:noFill/>
          </a:ln>
          <a:effectLst>
            <a:reflection blurRad="6350" stA="50000" endA="300" endPos="55000" dir="5400000" sy="-100000" algn="bl" rotWithShape="0"/>
          </a:effectLst>
        </p:spPr>
      </p:pic>
      <p:pic>
        <p:nvPicPr>
          <p:cNvPr id="5" name="Kép 4">
            <a:extLst>
              <a:ext uri="{FF2B5EF4-FFF2-40B4-BE49-F238E27FC236}">
                <a16:creationId xmlns:a16="http://schemas.microsoft.com/office/drawing/2014/main" id="{74FAE5FB-0196-4816-A5FA-653BC5C63A1F}"/>
              </a:ext>
            </a:extLst>
          </p:cNvPr>
          <p:cNvPicPr>
            <a:picLocks noChangeAspect="1"/>
          </p:cNvPicPr>
          <p:nvPr/>
        </p:nvPicPr>
        <p:blipFill>
          <a:blip r:embed="rId3"/>
          <a:stretch>
            <a:fillRect/>
          </a:stretch>
        </p:blipFill>
        <p:spPr>
          <a:xfrm>
            <a:off x="3095836" y="4698823"/>
            <a:ext cx="2160240" cy="962066"/>
          </a:xfrm>
          <a:prstGeom prst="rect">
            <a:avLst/>
          </a:prstGeom>
          <a:effectLst>
            <a:reflection blurRad="6350" stA="50000" endA="300" endPos="55000" dir="5400000" sy="-100000" algn="bl" rotWithShape="0"/>
          </a:effectLst>
        </p:spPr>
      </p:pic>
      <p:pic>
        <p:nvPicPr>
          <p:cNvPr id="6" name="Kép 5">
            <a:extLst>
              <a:ext uri="{FF2B5EF4-FFF2-40B4-BE49-F238E27FC236}">
                <a16:creationId xmlns:a16="http://schemas.microsoft.com/office/drawing/2014/main" id="{6FBF2F30-6FD8-42E4-B3AD-96182AAB7320}"/>
              </a:ext>
            </a:extLst>
          </p:cNvPr>
          <p:cNvPicPr>
            <a:picLocks noChangeAspect="1"/>
          </p:cNvPicPr>
          <p:nvPr/>
        </p:nvPicPr>
        <p:blipFill>
          <a:blip r:embed="rId4"/>
          <a:stretch>
            <a:fillRect/>
          </a:stretch>
        </p:blipFill>
        <p:spPr>
          <a:xfrm>
            <a:off x="1079612" y="4418488"/>
            <a:ext cx="1259417" cy="1213849"/>
          </a:xfrm>
          <a:prstGeom prst="rect">
            <a:avLst/>
          </a:prstGeom>
          <a:effectLst>
            <a:reflection blurRad="6350" stA="50000" endA="300" endPos="55000" dir="5400000" sy="-100000" algn="bl" rotWithShape="0"/>
          </a:effectLst>
        </p:spPr>
      </p:pic>
    </p:spTree>
  </p:cSld>
  <p:clrMapOvr>
    <a:masterClrMapping/>
  </p:clrMapOvr>
  <p:transition>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ím 1">
            <a:extLst>
              <a:ext uri="{FF2B5EF4-FFF2-40B4-BE49-F238E27FC236}">
                <a16:creationId xmlns:a16="http://schemas.microsoft.com/office/drawing/2014/main" id="{C238113F-D2C9-49D1-88EB-2885BA3D98B6}"/>
              </a:ext>
            </a:extLst>
          </p:cNvPr>
          <p:cNvSpPr>
            <a:spLocks noGrp="1"/>
          </p:cNvSpPr>
          <p:nvPr>
            <p:ph type="title"/>
          </p:nvPr>
        </p:nvSpPr>
        <p:spPr/>
        <p:txBody>
          <a:bodyPr/>
          <a:lstStyle/>
          <a:p>
            <a:pPr eaLnBrk="1" hangingPunct="1"/>
            <a:r>
              <a:rPr lang="hu-HU" altLang="hu-HU"/>
              <a:t>Gázlift</a:t>
            </a:r>
          </a:p>
        </p:txBody>
      </p:sp>
      <p:sp>
        <p:nvSpPr>
          <p:cNvPr id="7171" name="Tartalom helye 2">
            <a:extLst>
              <a:ext uri="{FF2B5EF4-FFF2-40B4-BE49-F238E27FC236}">
                <a16:creationId xmlns:a16="http://schemas.microsoft.com/office/drawing/2014/main" id="{D8DFDBDC-AB7C-428B-84EA-088E591D3379}"/>
              </a:ext>
            </a:extLst>
          </p:cNvPr>
          <p:cNvSpPr>
            <a:spLocks noGrp="1"/>
          </p:cNvSpPr>
          <p:nvPr>
            <p:ph idx="1"/>
          </p:nvPr>
        </p:nvSpPr>
        <p:spPr>
          <a:xfrm>
            <a:off x="503238" y="1412875"/>
            <a:ext cx="8229600" cy="4525963"/>
          </a:xfrm>
        </p:spPr>
        <p:txBody>
          <a:bodyPr/>
          <a:lstStyle/>
          <a:p>
            <a:pPr eaLnBrk="1" hangingPunct="1"/>
            <a:r>
              <a:rPr lang="hu-HU" altLang="hu-HU"/>
              <a:t>tubus-méret szerint tipikus: 185 mm - 230 mm</a:t>
            </a:r>
          </a:p>
          <a:p>
            <a:pPr eaLnBrk="1" hangingPunct="1"/>
            <a:r>
              <a:rPr lang="hu-HU" altLang="hu-HU"/>
              <a:t>tubus felület: fekete v. krómozott</a:t>
            </a:r>
          </a:p>
          <a:p>
            <a:pPr eaLnBrk="1" hangingPunct="1"/>
            <a:r>
              <a:rPr lang="hu-HU" altLang="hu-HU"/>
              <a:t>tubus alak: normál vagy dupla kónusz</a:t>
            </a:r>
          </a:p>
          <a:p>
            <a:pPr eaLnBrk="1" hangingPunct="1"/>
            <a:r>
              <a:rPr lang="hu-HU" altLang="hu-HU"/>
              <a:t>speciális: HD, magasított (315 mm, 375 mm)</a:t>
            </a:r>
          </a:p>
          <a:p>
            <a:pPr eaLnBrk="1" hangingPunct="1"/>
            <a:r>
              <a:rPr lang="hu-HU" altLang="hu-HU"/>
              <a:t>műanyag burkolat (designtól függően)</a:t>
            </a:r>
          </a:p>
        </p:txBody>
      </p:sp>
      <p:pic>
        <p:nvPicPr>
          <p:cNvPr id="4" name="Picture 9" descr="gázhenger normál komplett">
            <a:extLst>
              <a:ext uri="{FF2B5EF4-FFF2-40B4-BE49-F238E27FC236}">
                <a16:creationId xmlns:a16="http://schemas.microsoft.com/office/drawing/2014/main" id="{A3FA7492-7CBF-4B17-94E1-F12D06EDB7E2}"/>
              </a:ext>
            </a:extLst>
          </p:cNvPr>
          <p:cNvPicPr>
            <a:picLocks noChangeAspect="1" noChangeArrowheads="1"/>
          </p:cNvPicPr>
          <p:nvPr/>
        </p:nvPicPr>
        <p:blipFill>
          <a:blip r:embed="rId2" cstate="print"/>
          <a:srcRect/>
          <a:stretch>
            <a:fillRect/>
          </a:stretch>
        </p:blipFill>
        <p:spPr bwMode="auto">
          <a:xfrm>
            <a:off x="773739" y="4689140"/>
            <a:ext cx="2958251" cy="515201"/>
          </a:xfrm>
          <a:prstGeom prst="rect">
            <a:avLst/>
          </a:prstGeom>
          <a:noFill/>
          <a:ln>
            <a:noFill/>
          </a:ln>
          <a:effectLst>
            <a:reflection blurRad="6350" stA="52000" endA="300" endPos="35000" dir="5400000" sy="-100000" algn="bl" rotWithShape="0"/>
          </a:effectLst>
        </p:spPr>
      </p:pic>
      <p:pic>
        <p:nvPicPr>
          <p:cNvPr id="5" name="Picture 8" descr="gázhenger fotelhoz">
            <a:extLst>
              <a:ext uri="{FF2B5EF4-FFF2-40B4-BE49-F238E27FC236}">
                <a16:creationId xmlns:a16="http://schemas.microsoft.com/office/drawing/2014/main" id="{BD782611-6902-468C-AC8B-634822521897}"/>
              </a:ext>
            </a:extLst>
          </p:cNvPr>
          <p:cNvPicPr>
            <a:picLocks noChangeAspect="1" noChangeArrowheads="1"/>
          </p:cNvPicPr>
          <p:nvPr/>
        </p:nvPicPr>
        <p:blipFill>
          <a:blip r:embed="rId3" cstate="print"/>
          <a:srcRect/>
          <a:stretch>
            <a:fillRect/>
          </a:stretch>
        </p:blipFill>
        <p:spPr bwMode="auto">
          <a:xfrm flipH="1" flipV="1">
            <a:off x="4608003" y="4689139"/>
            <a:ext cx="2965524" cy="515201"/>
          </a:xfrm>
          <a:prstGeom prst="rect">
            <a:avLst/>
          </a:prstGeom>
          <a:noFill/>
          <a:ln>
            <a:noFill/>
          </a:ln>
          <a:effectLst>
            <a:reflection blurRad="6350" stA="52000" endA="300" endPos="35000" dir="5400000" sy="-100000" algn="bl" rotWithShape="0"/>
          </a:effectLst>
        </p:spPr>
      </p:pic>
      <p:pic>
        <p:nvPicPr>
          <p:cNvPr id="6" name="Kép 5">
            <a:extLst>
              <a:ext uri="{FF2B5EF4-FFF2-40B4-BE49-F238E27FC236}">
                <a16:creationId xmlns:a16="http://schemas.microsoft.com/office/drawing/2014/main" id="{00A3FF66-4E62-49DA-98A8-9058E7017466}"/>
              </a:ext>
            </a:extLst>
          </p:cNvPr>
          <p:cNvPicPr>
            <a:picLocks noChangeAspect="1"/>
          </p:cNvPicPr>
          <p:nvPr/>
        </p:nvPicPr>
        <p:blipFill>
          <a:blip r:embed="rId4"/>
          <a:srcRect/>
          <a:stretch>
            <a:fillRect/>
          </a:stretch>
        </p:blipFill>
        <p:spPr bwMode="auto">
          <a:xfrm>
            <a:off x="2591780" y="5562378"/>
            <a:ext cx="2954554" cy="643926"/>
          </a:xfrm>
          <a:prstGeom prst="rect">
            <a:avLst/>
          </a:prstGeom>
          <a:noFill/>
          <a:ln>
            <a:noFill/>
          </a:ln>
          <a:effectLst>
            <a:reflection blurRad="6350" stA="52000" endA="300" endPos="35000" dir="5400000" sy="-100000" algn="bl" rotWithShape="0"/>
          </a:effectLst>
        </p:spPr>
      </p:pic>
    </p:spTree>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ím 1">
            <a:extLst>
              <a:ext uri="{FF2B5EF4-FFF2-40B4-BE49-F238E27FC236}">
                <a16:creationId xmlns:a16="http://schemas.microsoft.com/office/drawing/2014/main" id="{4B4933D7-1A47-4771-93EB-69E14A427D90}"/>
              </a:ext>
            </a:extLst>
          </p:cNvPr>
          <p:cNvSpPr>
            <a:spLocks noGrp="1"/>
          </p:cNvSpPr>
          <p:nvPr>
            <p:ph type="title"/>
          </p:nvPr>
        </p:nvSpPr>
        <p:spPr>
          <a:xfrm>
            <a:off x="457200" y="274638"/>
            <a:ext cx="8229600" cy="885825"/>
          </a:xfrm>
        </p:spPr>
        <p:txBody>
          <a:bodyPr/>
          <a:lstStyle/>
          <a:p>
            <a:pPr eaLnBrk="1" hangingPunct="1"/>
            <a:r>
              <a:rPr lang="hu-HU" altLang="hu-HU"/>
              <a:t>Szék mechanikák</a:t>
            </a:r>
          </a:p>
        </p:txBody>
      </p:sp>
      <p:sp>
        <p:nvSpPr>
          <p:cNvPr id="8195" name="Tartalom helye 2">
            <a:extLst>
              <a:ext uri="{FF2B5EF4-FFF2-40B4-BE49-F238E27FC236}">
                <a16:creationId xmlns:a16="http://schemas.microsoft.com/office/drawing/2014/main" id="{325B431F-F007-45D7-9253-FF767217F890}"/>
              </a:ext>
            </a:extLst>
          </p:cNvPr>
          <p:cNvSpPr>
            <a:spLocks noGrp="1"/>
          </p:cNvSpPr>
          <p:nvPr>
            <p:ph idx="1"/>
          </p:nvPr>
        </p:nvSpPr>
        <p:spPr>
          <a:xfrm>
            <a:off x="395288" y="1412875"/>
            <a:ext cx="8461375" cy="4525963"/>
          </a:xfrm>
        </p:spPr>
        <p:txBody>
          <a:bodyPr/>
          <a:lstStyle/>
          <a:p>
            <a:pPr eaLnBrk="1" hangingPunct="1"/>
            <a:r>
              <a:rPr lang="hu-HU" altLang="hu-HU"/>
              <a:t>egyszerű gázlift működtető, azaz kioldó</a:t>
            </a:r>
          </a:p>
          <a:p>
            <a:pPr eaLnBrk="1" hangingPunct="1"/>
            <a:r>
              <a:rPr lang="hu-HU" altLang="hu-HU"/>
              <a:t>támladöntő szerkezet = contact permanent (CP)</a:t>
            </a:r>
          </a:p>
          <a:p>
            <a:pPr eaLnBrk="1" hangingPunct="1"/>
            <a:r>
              <a:rPr lang="hu-HU" altLang="hu-HU"/>
              <a:t>hintamechanika és multiblock</a:t>
            </a:r>
          </a:p>
          <a:p>
            <a:pPr eaLnBrk="1" hangingPunct="1"/>
            <a:r>
              <a:rPr lang="hu-HU" altLang="hu-HU"/>
              <a:t>szinkron mechanika</a:t>
            </a:r>
          </a:p>
          <a:p>
            <a:pPr eaLnBrk="1" hangingPunct="1"/>
            <a:r>
              <a:rPr lang="hu-HU" altLang="hu-HU"/>
              <a:t>aszinkron mechanika</a:t>
            </a:r>
          </a:p>
          <a:p>
            <a:pPr eaLnBrk="1" hangingPunct="1"/>
            <a:r>
              <a:rPr lang="hu-HU" altLang="hu-HU"/>
              <a:t>háttámla: U&amp;D mechanika,</a:t>
            </a:r>
          </a:p>
          <a:p>
            <a:pPr eaLnBrk="1" hangingPunct="1"/>
            <a:r>
              <a:rPr lang="hu-HU" altLang="hu-HU"/>
              <a:t>ülés: ülésmélység állító</a:t>
            </a:r>
          </a:p>
        </p:txBody>
      </p:sp>
      <p:pic>
        <p:nvPicPr>
          <p:cNvPr id="8196" name="Picture 5">
            <a:extLst>
              <a:ext uri="{FF2B5EF4-FFF2-40B4-BE49-F238E27FC236}">
                <a16:creationId xmlns:a16="http://schemas.microsoft.com/office/drawing/2014/main" id="{FEE7EA94-294B-4A03-998F-626962A17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49" b="11444"/>
          <a:stretch>
            <a:fillRect/>
          </a:stretch>
        </p:blipFill>
        <p:spPr bwMode="auto">
          <a:xfrm>
            <a:off x="7308850" y="949325"/>
            <a:ext cx="183515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a:extLst>
              <a:ext uri="{FF2B5EF4-FFF2-40B4-BE49-F238E27FC236}">
                <a16:creationId xmlns:a16="http://schemas.microsoft.com/office/drawing/2014/main" id="{A1C8DA6B-DC98-4468-945D-B5F5B2A54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636838"/>
            <a:ext cx="1084263" cy="174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a:extLst>
              <a:ext uri="{FF2B5EF4-FFF2-40B4-BE49-F238E27FC236}">
                <a16:creationId xmlns:a16="http://schemas.microsoft.com/office/drawing/2014/main" id="{71E805C3-B71D-415A-BC48-E23ECC9A10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825" y="3249613"/>
            <a:ext cx="1639888"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a:extLst>
              <a:ext uri="{FF2B5EF4-FFF2-40B4-BE49-F238E27FC236}">
                <a16:creationId xmlns:a16="http://schemas.microsoft.com/office/drawing/2014/main" id="{C9F878B4-FC4C-48A1-B59E-0441D2B608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4075" y="4652963"/>
            <a:ext cx="2457450"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artalom helye 2">
            <a:extLst>
              <a:ext uri="{FF2B5EF4-FFF2-40B4-BE49-F238E27FC236}">
                <a16:creationId xmlns:a16="http://schemas.microsoft.com/office/drawing/2014/main" id="{973C3D0F-EA9C-4269-9AF8-85230909A432}"/>
              </a:ext>
            </a:extLst>
          </p:cNvPr>
          <p:cNvSpPr>
            <a:spLocks noGrp="1"/>
          </p:cNvSpPr>
          <p:nvPr>
            <p:ph idx="1"/>
          </p:nvPr>
        </p:nvSpPr>
        <p:spPr>
          <a:xfrm>
            <a:off x="431800" y="1438275"/>
            <a:ext cx="8229600" cy="4525963"/>
          </a:xfrm>
        </p:spPr>
        <p:txBody>
          <a:bodyPr/>
          <a:lstStyle/>
          <a:p>
            <a:pPr eaLnBrk="1" hangingPunct="1"/>
            <a:r>
              <a:rPr lang="hu-HU" altLang="hu-HU" sz="2800"/>
              <a:t>Contact Permanent = CP, folyamatos érintkezés, a háttámla dőlésszöge állítható</a:t>
            </a:r>
          </a:p>
          <a:p>
            <a:pPr eaLnBrk="1" hangingPunct="1"/>
            <a:r>
              <a:rPr lang="hu-HU" altLang="hu-HU" sz="2800"/>
              <a:t>háttámla magassága állítható, kb. 5 cm</a:t>
            </a:r>
          </a:p>
          <a:p>
            <a:pPr eaLnBrk="1" hangingPunct="1"/>
            <a:r>
              <a:rPr lang="hu-HU" altLang="hu-HU" sz="2800"/>
              <a:t>ülésmélység állítható, kb. 4 cm</a:t>
            </a:r>
          </a:p>
          <a:p>
            <a:pPr eaLnBrk="1" hangingPunct="1"/>
            <a:endParaRPr lang="hu-HU" altLang="hu-HU" sz="2800"/>
          </a:p>
        </p:txBody>
      </p:sp>
      <p:sp>
        <p:nvSpPr>
          <p:cNvPr id="10243" name="Cím 1">
            <a:extLst>
              <a:ext uri="{FF2B5EF4-FFF2-40B4-BE49-F238E27FC236}">
                <a16:creationId xmlns:a16="http://schemas.microsoft.com/office/drawing/2014/main" id="{20813F44-841B-48F2-B76C-AA7D0A6E4AEC}"/>
              </a:ext>
            </a:extLst>
          </p:cNvPr>
          <p:cNvSpPr>
            <a:spLocks noGrp="1"/>
          </p:cNvSpPr>
          <p:nvPr>
            <p:ph type="title"/>
          </p:nvPr>
        </p:nvSpPr>
        <p:spPr/>
        <p:txBody>
          <a:bodyPr/>
          <a:lstStyle/>
          <a:p>
            <a:pPr eaLnBrk="1" hangingPunct="1"/>
            <a:r>
              <a:rPr lang="hu-HU" altLang="hu-HU" sz="3600"/>
              <a:t>CP szerkezet</a:t>
            </a:r>
            <a:endParaRPr lang="hu-HU" altLang="hu-HU"/>
          </a:p>
        </p:txBody>
      </p:sp>
      <p:pic>
        <p:nvPicPr>
          <p:cNvPr id="10244" name="Picture 2">
            <a:extLst>
              <a:ext uri="{FF2B5EF4-FFF2-40B4-BE49-F238E27FC236}">
                <a16:creationId xmlns:a16="http://schemas.microsoft.com/office/drawing/2014/main" id="{5625B5F2-13C4-45C9-8D71-44E48A14B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79"/>
          <a:stretch>
            <a:fillRect/>
          </a:stretch>
        </p:blipFill>
        <p:spPr bwMode="auto">
          <a:xfrm>
            <a:off x="1331913" y="3597275"/>
            <a:ext cx="2782887" cy="306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4">
            <a:extLst>
              <a:ext uri="{FF2B5EF4-FFF2-40B4-BE49-F238E27FC236}">
                <a16:creationId xmlns:a16="http://schemas.microsoft.com/office/drawing/2014/main" id="{6CA8BA44-ED05-4B55-90BF-EFEB85839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133600"/>
            <a:ext cx="1949450" cy="313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2">
            <a:extLst>
              <a:ext uri="{FF2B5EF4-FFF2-40B4-BE49-F238E27FC236}">
                <a16:creationId xmlns:a16="http://schemas.microsoft.com/office/drawing/2014/main" id="{9282578A-E70A-4F30-B894-2608042CE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617913"/>
            <a:ext cx="1455737" cy="287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ím 1">
            <a:extLst>
              <a:ext uri="{FF2B5EF4-FFF2-40B4-BE49-F238E27FC236}">
                <a16:creationId xmlns:a16="http://schemas.microsoft.com/office/drawing/2014/main" id="{CA832074-C462-4094-B9A0-62502A62F692}"/>
              </a:ext>
            </a:extLst>
          </p:cNvPr>
          <p:cNvSpPr>
            <a:spLocks noGrp="1"/>
          </p:cNvSpPr>
          <p:nvPr>
            <p:ph type="title"/>
          </p:nvPr>
        </p:nvSpPr>
        <p:spPr>
          <a:xfrm>
            <a:off x="457200" y="274638"/>
            <a:ext cx="8229600" cy="669925"/>
          </a:xfrm>
        </p:spPr>
        <p:txBody>
          <a:bodyPr/>
          <a:lstStyle/>
          <a:p>
            <a:pPr algn="l" eaLnBrk="1" hangingPunct="1"/>
            <a:r>
              <a:rPr lang="hu-HU" altLang="hu-HU" sz="3600"/>
              <a:t>Szinkron mechanika</a:t>
            </a:r>
          </a:p>
        </p:txBody>
      </p:sp>
      <p:sp>
        <p:nvSpPr>
          <p:cNvPr id="11267" name="Tartalom helye 2">
            <a:extLst>
              <a:ext uri="{FF2B5EF4-FFF2-40B4-BE49-F238E27FC236}">
                <a16:creationId xmlns:a16="http://schemas.microsoft.com/office/drawing/2014/main" id="{CEE35A3C-2CA5-4F66-9A43-C6937FBE3A31}"/>
              </a:ext>
            </a:extLst>
          </p:cNvPr>
          <p:cNvSpPr>
            <a:spLocks noGrp="1"/>
          </p:cNvSpPr>
          <p:nvPr>
            <p:ph idx="1"/>
          </p:nvPr>
        </p:nvSpPr>
        <p:spPr>
          <a:xfrm>
            <a:off x="457200" y="1700213"/>
            <a:ext cx="6442075" cy="4425950"/>
          </a:xfrm>
        </p:spPr>
        <p:txBody>
          <a:bodyPr/>
          <a:lstStyle/>
          <a:p>
            <a:pPr eaLnBrk="1" hangingPunct="1"/>
            <a:r>
              <a:rPr lang="hu-HU" altLang="hu-HU" sz="2400"/>
              <a:t>2 kar +1 marokcsavar</a:t>
            </a:r>
          </a:p>
          <a:p>
            <a:pPr eaLnBrk="1" hangingPunct="1"/>
            <a:r>
              <a:rPr lang="hu-HU" altLang="hu-HU" sz="2400"/>
              <a:t>jobb oldali kar: ülőlap magasság állítás (gázlift)</a:t>
            </a:r>
          </a:p>
          <a:p>
            <a:pPr eaLnBrk="1" hangingPunct="1"/>
            <a:r>
              <a:rPr lang="hu-HU" altLang="hu-HU" sz="2400"/>
              <a:t>bal oldali kar: a háttámla dőlésszöge       állítható + rögzíthető</a:t>
            </a:r>
          </a:p>
          <a:p>
            <a:pPr eaLnBrk="1" hangingPunct="1"/>
            <a:r>
              <a:rPr lang="hu-HU" altLang="hu-HU" sz="2400"/>
              <a:t>szinkron: mert a támla és ülés              egyidejűleg mozdul</a:t>
            </a:r>
          </a:p>
          <a:p>
            <a:pPr eaLnBrk="1" hangingPunct="1"/>
            <a:r>
              <a:rPr lang="hu-HU" altLang="hu-HU" sz="2400"/>
              <a:t>támla: 20˚ (90-110˚)</a:t>
            </a:r>
          </a:p>
          <a:p>
            <a:pPr eaLnBrk="1" hangingPunct="1"/>
            <a:r>
              <a:rPr lang="hu-HU" altLang="hu-HU" sz="2400"/>
              <a:t>ülőlap: 0-5˚</a:t>
            </a:r>
          </a:p>
          <a:p>
            <a:pPr eaLnBrk="1" hangingPunct="1"/>
            <a:r>
              <a:rPr lang="hu-HU" altLang="hu-HU" sz="2400"/>
              <a:t>marokcsavar: a rugózás keménysége        állítható (pl. testsúlytól, magasságtól      függően)</a:t>
            </a:r>
          </a:p>
        </p:txBody>
      </p:sp>
      <p:pic>
        <p:nvPicPr>
          <p:cNvPr id="11268" name="Picture 2">
            <a:extLst>
              <a:ext uri="{FF2B5EF4-FFF2-40B4-BE49-F238E27FC236}">
                <a16:creationId xmlns:a16="http://schemas.microsoft.com/office/drawing/2014/main" id="{C9E212DE-615C-42A4-9291-CCC62ACE9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2744788"/>
            <a:ext cx="2989262"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2">
            <a:extLst>
              <a:ext uri="{FF2B5EF4-FFF2-40B4-BE49-F238E27FC236}">
                <a16:creationId xmlns:a16="http://schemas.microsoft.com/office/drawing/2014/main" id="{CBF829ED-4BEF-482A-9C4C-49E116D0A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75" y="496888"/>
            <a:ext cx="3429000" cy="170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a:extLst>
              <a:ext uri="{FF2B5EF4-FFF2-40B4-BE49-F238E27FC236}">
                <a16:creationId xmlns:a16="http://schemas.microsoft.com/office/drawing/2014/main" id="{1947495C-428B-4440-BE86-5A95BC7E0539}"/>
              </a:ext>
            </a:extLst>
          </p:cNvPr>
          <p:cNvSpPr>
            <a:spLocks noGrp="1"/>
          </p:cNvSpPr>
          <p:nvPr>
            <p:ph type="title"/>
          </p:nvPr>
        </p:nvSpPr>
        <p:spPr/>
        <p:txBody>
          <a:bodyPr/>
          <a:lstStyle/>
          <a:p>
            <a:r>
              <a:rPr lang="hu-HU" altLang="hu-HU"/>
              <a:t>Automata szinkronmechanika</a:t>
            </a:r>
          </a:p>
        </p:txBody>
      </p:sp>
      <p:sp>
        <p:nvSpPr>
          <p:cNvPr id="12291" name="Tartalom helye 2">
            <a:extLst>
              <a:ext uri="{FF2B5EF4-FFF2-40B4-BE49-F238E27FC236}">
                <a16:creationId xmlns:a16="http://schemas.microsoft.com/office/drawing/2014/main" id="{65EDB0A9-9577-4134-9ABC-51D4BF2EA9B3}"/>
              </a:ext>
            </a:extLst>
          </p:cNvPr>
          <p:cNvSpPr>
            <a:spLocks noGrp="1"/>
          </p:cNvSpPr>
          <p:nvPr>
            <p:ph idx="1"/>
          </p:nvPr>
        </p:nvSpPr>
        <p:spPr/>
        <p:txBody>
          <a:bodyPr/>
          <a:lstStyle/>
          <a:p>
            <a:pPr>
              <a:defRPr/>
            </a:pPr>
            <a:r>
              <a:rPr lang="hu-HU" altLang="hu-HU" sz="2400" dirty="0"/>
              <a:t>4 ponton rögzíthető alternatív szinkronmechanika</a:t>
            </a:r>
          </a:p>
          <a:p>
            <a:pPr>
              <a:defRPr/>
            </a:pPr>
            <a:r>
              <a:rPr lang="hu-HU" altLang="hu-HU" sz="2400" dirty="0"/>
              <a:t>automatikusan a felhasználó súlyához állítja</a:t>
            </a:r>
          </a:p>
          <a:p>
            <a:pPr>
              <a:defRPr/>
            </a:pPr>
            <a:r>
              <a:rPr lang="hu-HU" altLang="hu-HU" sz="2400" dirty="0"/>
              <a:t>a rugózás keménységét</a:t>
            </a:r>
          </a:p>
          <a:p>
            <a:pPr>
              <a:defRPr/>
            </a:pPr>
            <a:r>
              <a:rPr lang="hu-HU" altLang="hu-HU" sz="2400" dirty="0"/>
              <a:t>rögzítési méret: 150 x 200 mm</a:t>
            </a:r>
          </a:p>
          <a:p>
            <a:pPr>
              <a:defRPr/>
            </a:pPr>
            <a:r>
              <a:rPr lang="hu-HU" altLang="hu-HU" sz="2400" dirty="0"/>
              <a:t>*beépített ülésmélység-állító (0-50 mm)</a:t>
            </a:r>
          </a:p>
          <a:p>
            <a:pPr>
              <a:defRPr/>
            </a:pPr>
            <a:endParaRPr lang="hu-HU" altLang="hu-HU" sz="1050" dirty="0"/>
          </a:p>
          <a:p>
            <a:pPr>
              <a:defRPr/>
            </a:pPr>
            <a:endParaRPr lang="hu-HU" altLang="hu-HU" sz="1050" dirty="0"/>
          </a:p>
          <a:p>
            <a:pPr>
              <a:defRPr/>
            </a:pPr>
            <a:endParaRPr lang="hu-HU" altLang="hu-HU" sz="1050" dirty="0"/>
          </a:p>
          <a:p>
            <a:pPr>
              <a:defRPr/>
            </a:pPr>
            <a:endParaRPr lang="hu-HU" altLang="hu-HU" sz="1050" dirty="0"/>
          </a:p>
          <a:p>
            <a:pPr>
              <a:defRPr/>
            </a:pPr>
            <a:endParaRPr lang="hu-HU" altLang="hu-HU" sz="1050" dirty="0"/>
          </a:p>
          <a:p>
            <a:pPr>
              <a:defRPr/>
            </a:pPr>
            <a:endParaRPr lang="hu-HU" altLang="hu-HU" sz="1050" dirty="0"/>
          </a:p>
          <a:p>
            <a:pPr>
              <a:defRPr/>
            </a:pPr>
            <a:endParaRPr lang="hu-HU" altLang="hu-HU" sz="1050" dirty="0"/>
          </a:p>
          <a:p>
            <a:pPr>
              <a:defRPr/>
            </a:pPr>
            <a:endParaRPr lang="hu-HU" altLang="hu-HU" sz="1050" dirty="0"/>
          </a:p>
          <a:p>
            <a:pPr>
              <a:defRPr/>
            </a:pPr>
            <a:endParaRPr lang="hu-HU" altLang="hu-HU" sz="1050" dirty="0"/>
          </a:p>
          <a:p>
            <a:pPr>
              <a:defRPr/>
            </a:pPr>
            <a:endParaRPr lang="hu-HU" altLang="hu-HU" sz="1050" dirty="0"/>
          </a:p>
          <a:p>
            <a:pPr>
              <a:defRPr/>
            </a:pPr>
            <a:endParaRPr lang="hu-HU" altLang="hu-HU" sz="1050" dirty="0"/>
          </a:p>
          <a:p>
            <a:pPr>
              <a:defRPr/>
            </a:pPr>
            <a:r>
              <a:rPr lang="hu-HU" altLang="hu-HU" sz="1050" dirty="0"/>
              <a:t>* </a:t>
            </a:r>
            <a:r>
              <a:rPr lang="hu-HU" altLang="hu-HU" sz="1050" dirty="0" err="1"/>
              <a:t>aut</a:t>
            </a:r>
            <a:r>
              <a:rPr lang="hu-HU" altLang="hu-HU" sz="1050" dirty="0"/>
              <a:t>. szinkronmechanika ülésmélység állítóval</a:t>
            </a:r>
          </a:p>
        </p:txBody>
      </p:sp>
      <p:pic>
        <p:nvPicPr>
          <p:cNvPr id="12292" name="Kép 3">
            <a:extLst>
              <a:ext uri="{FF2B5EF4-FFF2-40B4-BE49-F238E27FC236}">
                <a16:creationId xmlns:a16="http://schemas.microsoft.com/office/drawing/2014/main" id="{A6AEE9A9-0DC0-4A02-94EC-FC2BF8F2D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3984625"/>
            <a:ext cx="27447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Kép 4">
            <a:extLst>
              <a:ext uri="{FF2B5EF4-FFF2-40B4-BE49-F238E27FC236}">
                <a16:creationId xmlns:a16="http://schemas.microsoft.com/office/drawing/2014/main" id="{37452423-0871-43F8-87D4-E3024F40B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113213"/>
            <a:ext cx="2595562"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7228</TotalTime>
  <Words>1302</Words>
  <Application>Microsoft Office PowerPoint</Application>
  <PresentationFormat>Diavetítés a képernyőre (4:3 oldalarány)</PresentationFormat>
  <Paragraphs>196</Paragraphs>
  <Slides>23</Slides>
  <Notes>4</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23</vt:i4>
      </vt:variant>
    </vt:vector>
  </HeadingPairs>
  <TitlesOfParts>
    <vt:vector size="26" baseType="lpstr">
      <vt:lpstr>Calibri</vt:lpstr>
      <vt:lpstr>Arial</vt:lpstr>
      <vt:lpstr>Office-téma</vt:lpstr>
      <vt:lpstr>irodai székek műszaki tartalma</vt:lpstr>
      <vt:lpstr>A forgószék felépítése</vt:lpstr>
      <vt:lpstr>Görgő, tappancs</vt:lpstr>
      <vt:lpstr>Lábkereszt</vt:lpstr>
      <vt:lpstr>Gázlift</vt:lpstr>
      <vt:lpstr>Szék mechanikák</vt:lpstr>
      <vt:lpstr>CP szerkezet</vt:lpstr>
      <vt:lpstr>Szinkron mechanika</vt:lpstr>
      <vt:lpstr>Automata szinkronmechanika</vt:lpstr>
      <vt:lpstr>Aszinkron mechanika</vt:lpstr>
      <vt:lpstr>Hintamechanika</vt:lpstr>
      <vt:lpstr>Multiblock hintamechanika (MB)</vt:lpstr>
      <vt:lpstr>TRM ülésmatrac</vt:lpstr>
      <vt:lpstr>EFC párna ENERGY FREE COMFORT </vt:lpstr>
      <vt:lpstr>SIDE</vt:lpstr>
      <vt:lpstr>MemoTouch párnázat</vt:lpstr>
      <vt:lpstr>Karfák</vt:lpstr>
      <vt:lpstr>Fejtámlák</vt:lpstr>
      <vt:lpstr>Egyéb kiegészítők</vt:lpstr>
      <vt:lpstr>Kárpitanyagok jellemzői</vt:lpstr>
      <vt:lpstr>Kárpitkínálat</vt:lpstr>
      <vt:lpstr>Rövidítések</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we've learned about workplace environments may help you solve problems and improve productivity in yours. Case Study Library  Research Summaries Environmental responsibility  We're serious about our commitment to the environment, from the products we design to the processes we use to produce them.  This is good for our planet and also good for our customers, who can earn credits for LEED certification by using our products.</dc:title>
  <dc:creator>Raffaele Savron</dc:creator>
  <cp:lastModifiedBy>reka</cp:lastModifiedBy>
  <cp:revision>534</cp:revision>
  <dcterms:created xsi:type="dcterms:W3CDTF">2006-10-16T13:17:39Z</dcterms:created>
  <dcterms:modified xsi:type="dcterms:W3CDTF">2020-06-23T13:54:59Z</dcterms:modified>
</cp:coreProperties>
</file>